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90" r:id="rId4"/>
    <p:sldId id="315" r:id="rId5"/>
    <p:sldId id="286" r:id="rId6"/>
    <p:sldId id="287" r:id="rId7"/>
    <p:sldId id="288" r:id="rId8"/>
    <p:sldId id="291" r:id="rId9"/>
    <p:sldId id="292" r:id="rId10"/>
    <p:sldId id="293" r:id="rId11"/>
    <p:sldId id="294" r:id="rId12"/>
    <p:sldId id="295" r:id="rId13"/>
    <p:sldId id="297" r:id="rId14"/>
    <p:sldId id="296" r:id="rId15"/>
    <p:sldId id="298" r:id="rId16"/>
    <p:sldId id="299" r:id="rId17"/>
    <p:sldId id="300" r:id="rId18"/>
    <p:sldId id="301" r:id="rId19"/>
    <p:sldId id="302" r:id="rId20"/>
    <p:sldId id="303" r:id="rId21"/>
    <p:sldId id="304" r:id="rId22"/>
    <p:sldId id="305" r:id="rId23"/>
    <p:sldId id="307" r:id="rId24"/>
    <p:sldId id="308" r:id="rId25"/>
    <p:sldId id="306" r:id="rId26"/>
    <p:sldId id="309" r:id="rId27"/>
    <p:sldId id="310" r:id="rId28"/>
    <p:sldId id="311" r:id="rId29"/>
    <p:sldId id="313" r:id="rId30"/>
    <p:sldId id="312" r:id="rId31"/>
    <p:sldId id="314" r:id="rId3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94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776" y="108"/>
      </p:cViewPr>
      <p:guideLst>
        <p:guide orient="horz" pos="2160"/>
        <p:guide pos="2880"/>
      </p:guideLst>
    </p:cSldViewPr>
  </p:slideViewPr>
  <p:notesTextViewPr>
    <p:cViewPr>
      <p:scale>
        <a:sx n="1" d="1"/>
        <a:sy n="1" d="1"/>
      </p:scale>
      <p:origin x="0" y="0"/>
    </p:cViewPr>
  </p:notesTextViewPr>
  <p:sorterViewPr>
    <p:cViewPr>
      <p:scale>
        <a:sx n="100" d="100"/>
        <a:sy n="100" d="100"/>
      </p:scale>
      <p:origin x="0" y="-34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8DE47F79-55AC-4CA5-8F52-986E0D949B0F}" type="datetimeFigureOut">
              <a:rPr lang="fr-FR" smtClean="0"/>
              <a:t>21/03/2015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3314419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DE47F79-55AC-4CA5-8F52-986E0D949B0F}" type="datetimeFigureOut">
              <a:rPr lang="fr-FR" smtClean="0"/>
              <a:t>21/03/2015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255385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DE47F79-55AC-4CA5-8F52-986E0D949B0F}" type="datetimeFigureOut">
              <a:rPr lang="fr-FR" smtClean="0"/>
              <a:t>21/03/2015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100514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DE47F79-55AC-4CA5-8F52-986E0D949B0F}" type="datetimeFigureOut">
              <a:rPr lang="fr-FR" smtClean="0"/>
              <a:t>21/03/2015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4007439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E47F79-55AC-4CA5-8F52-986E0D949B0F}" type="datetimeFigureOut">
              <a:rPr lang="fr-FR" smtClean="0"/>
              <a:t>21/03/2015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1035726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8DE47F79-55AC-4CA5-8F52-986E0D949B0F}" type="datetimeFigureOut">
              <a:rPr lang="fr-FR" smtClean="0"/>
              <a:t>21/03/2015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161561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8DE47F79-55AC-4CA5-8F52-986E0D949B0F}" type="datetimeFigureOut">
              <a:rPr lang="fr-FR" smtClean="0"/>
              <a:t>21/03/2015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186685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8DE47F79-55AC-4CA5-8F52-986E0D949B0F}" type="datetimeFigureOut">
              <a:rPr lang="fr-FR" smtClean="0"/>
              <a:t>21/03/2015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315960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47F79-55AC-4CA5-8F52-986E0D949B0F}" type="datetimeFigureOut">
              <a:rPr lang="fr-FR" smtClean="0"/>
              <a:t>21/03/2015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9358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47F79-55AC-4CA5-8F52-986E0D949B0F}" type="datetimeFigureOut">
              <a:rPr lang="fr-FR" smtClean="0"/>
              <a:t>21/03/2015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3837247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47F79-55AC-4CA5-8F52-986E0D949B0F}" type="datetimeFigureOut">
              <a:rPr lang="fr-FR" smtClean="0"/>
              <a:t>21/03/2015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FDF7177-CD86-4F46-B58C-151DAE25A49A}" type="slidenum">
              <a:rPr lang="fr-FR" smtClean="0"/>
              <a:t>‹#›</a:t>
            </a:fld>
            <a:endParaRPr lang="fr-FR"/>
          </a:p>
        </p:txBody>
      </p:sp>
    </p:spTree>
    <p:extLst>
      <p:ext uri="{BB962C8B-B14F-4D97-AF65-F5344CB8AC3E}">
        <p14:creationId xmlns:p14="http://schemas.microsoft.com/office/powerpoint/2010/main" val="182432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47F79-55AC-4CA5-8F52-986E0D949B0F}" type="datetimeFigureOut">
              <a:rPr lang="fr-FR" smtClean="0"/>
              <a:t>21/03/2015</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F7177-CD86-4F46-B58C-151DAE25A49A}" type="slidenum">
              <a:rPr lang="fr-FR" smtClean="0"/>
              <a:t>‹#›</a:t>
            </a:fld>
            <a:endParaRPr lang="fr-FR"/>
          </a:p>
        </p:txBody>
      </p:sp>
    </p:spTree>
    <p:extLst>
      <p:ext uri="{BB962C8B-B14F-4D97-AF65-F5344CB8AC3E}">
        <p14:creationId xmlns:p14="http://schemas.microsoft.com/office/powerpoint/2010/main" val="3467783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p:spPr>
      </p:pic>
      <p:sp>
        <p:nvSpPr>
          <p:cNvPr id="4" name="Title 3"/>
          <p:cNvSpPr>
            <a:spLocks noGrp="1"/>
          </p:cNvSpPr>
          <p:nvPr>
            <p:ph type="title"/>
          </p:nvPr>
        </p:nvSpPr>
        <p:spPr/>
        <p:txBody>
          <a:bodyPr>
            <a:normAutofit fontScale="90000"/>
            <a:scene3d>
              <a:camera prst="orthographicFront"/>
              <a:lightRig rig="threePt" dir="t"/>
            </a:scene3d>
            <a:sp3d extrusionH="57150">
              <a:extrusionClr>
                <a:schemeClr val="tx1"/>
              </a:extrusionClr>
            </a:sp3d>
          </a:bodyPr>
          <a:lstStyle/>
          <a:p>
            <a:r>
              <a:rPr lang="en-GB"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a:t>
            </a:r>
            <a:br>
              <a:rPr lang="en-GB" b="1" dirty="0" smtClean="0">
                <a:ln>
                  <a:solidFill>
                    <a:schemeClr val="tx1"/>
                  </a:solidFill>
                </a:ln>
                <a:solidFill>
                  <a:srgbClr val="FF0000"/>
                </a:solidFill>
                <a:effectLst>
                  <a:glow rad="63500">
                    <a:srgbClr val="FFFF00"/>
                  </a:glow>
                  <a:innerShdw blurRad="63500" dist="50800" dir="10800000">
                    <a:prstClr val="black">
                      <a:alpha val="50000"/>
                    </a:prstClr>
                  </a:innerShdw>
                </a:effectLst>
              </a:rPr>
            </a:br>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Revelation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Tree>
    <p:extLst>
      <p:ext uri="{BB962C8B-B14F-4D97-AF65-F5344CB8AC3E}">
        <p14:creationId xmlns:p14="http://schemas.microsoft.com/office/powerpoint/2010/main" val="890507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954107"/>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3200" b="1" dirty="0" smtClean="0">
                <a:ln>
                  <a:solidFill>
                    <a:schemeClr val="tx1"/>
                  </a:solidFill>
                </a:ln>
                <a:solidFill>
                  <a:schemeClr val="tx2"/>
                </a:solidFill>
                <a:effectLst>
                  <a:glow rad="63500">
                    <a:schemeClr val="bg1"/>
                  </a:glow>
                </a:effectLst>
              </a:rPr>
              <a:t>The Lion (v.5)</a:t>
            </a:r>
          </a:p>
        </p:txBody>
      </p:sp>
      <p:sp>
        <p:nvSpPr>
          <p:cNvPr id="3" name="TextBox 2"/>
          <p:cNvSpPr txBox="1"/>
          <p:nvPr/>
        </p:nvSpPr>
        <p:spPr>
          <a:xfrm>
            <a:off x="971600" y="1988840"/>
            <a:ext cx="7992888" cy="18158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2800" i="1" dirty="0">
                <a:ln>
                  <a:solidFill>
                    <a:schemeClr val="tx1"/>
                  </a:solidFill>
                </a:ln>
                <a:solidFill>
                  <a:srgbClr val="FF0000"/>
                </a:solidFill>
                <a:effectLst>
                  <a:glow rad="50800">
                    <a:srgbClr val="FFFF00"/>
                  </a:glow>
                </a:effectLst>
              </a:rPr>
              <a:t>Then one of the elders said to me, ‘Do not weep! See, the Lion of the tribe of Judah, the Root of David, has triumphed. He is able to open the scroll and its seven seals</a:t>
            </a:r>
            <a:r>
              <a:rPr lang="en-GB" sz="2800" i="1" dirty="0" smtClean="0">
                <a:ln>
                  <a:solidFill>
                    <a:schemeClr val="tx1"/>
                  </a:solidFill>
                </a:ln>
                <a:solidFill>
                  <a:srgbClr val="FF0000"/>
                </a:solidFill>
                <a:effectLst>
                  <a:glow rad="50800">
                    <a:srgbClr val="FFFF00"/>
                  </a:glow>
                </a:effectLst>
              </a:rPr>
              <a:t>.’</a:t>
            </a:r>
            <a:endParaRPr lang="en-GB" sz="2800" b="1" dirty="0"/>
          </a:p>
        </p:txBody>
      </p:sp>
    </p:spTree>
    <p:extLst>
      <p:ext uri="{BB962C8B-B14F-4D97-AF65-F5344CB8AC3E}">
        <p14:creationId xmlns:p14="http://schemas.microsoft.com/office/powerpoint/2010/main" val="13671199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954107"/>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3200" b="1" dirty="0" smtClean="0">
                <a:ln>
                  <a:solidFill>
                    <a:schemeClr val="tx1"/>
                  </a:solidFill>
                </a:ln>
                <a:solidFill>
                  <a:schemeClr val="tx2"/>
                </a:solidFill>
                <a:effectLst>
                  <a:glow rad="63500">
                    <a:schemeClr val="bg1"/>
                  </a:glow>
                </a:effectLst>
              </a:rPr>
              <a:t>The Lion (v.5)</a:t>
            </a:r>
          </a:p>
        </p:txBody>
      </p:sp>
      <p:sp>
        <p:nvSpPr>
          <p:cNvPr id="3" name="TextBox 2"/>
          <p:cNvSpPr txBox="1"/>
          <p:nvPr/>
        </p:nvSpPr>
        <p:spPr>
          <a:xfrm>
            <a:off x="971600" y="1988840"/>
            <a:ext cx="7992888" cy="584775"/>
          </a:xfrm>
          <a:prstGeom prst="rect">
            <a:avLst/>
          </a:prstGeom>
          <a:noFill/>
        </p:spPr>
        <p:txBody>
          <a:bodyPr wrap="square" rtlCol="0">
            <a:spAutoFit/>
          </a:bodyPr>
          <a:lstStyle/>
          <a:p>
            <a:pPr marL="457200" indent="-457200">
              <a:buFont typeface="Arial" panose="020B0604020202020204" pitchFamily="34" charset="0"/>
              <a:buChar char="•"/>
            </a:pPr>
            <a:r>
              <a:rPr lang="en-GB" sz="3200" b="1" dirty="0" smtClean="0">
                <a:ln>
                  <a:solidFill>
                    <a:schemeClr val="tx1"/>
                  </a:solidFill>
                </a:ln>
                <a:solidFill>
                  <a:schemeClr val="tx2">
                    <a:lumMod val="50000"/>
                  </a:schemeClr>
                </a:solidFill>
                <a:effectLst>
                  <a:glow rad="50800">
                    <a:srgbClr val="FFFF00"/>
                  </a:glow>
                </a:effectLst>
              </a:rPr>
              <a:t>The </a:t>
            </a:r>
            <a:r>
              <a:rPr lang="en-GB" sz="3200" b="1" dirty="0">
                <a:ln>
                  <a:solidFill>
                    <a:schemeClr val="tx1"/>
                  </a:solidFill>
                </a:ln>
                <a:solidFill>
                  <a:schemeClr val="tx2">
                    <a:lumMod val="50000"/>
                  </a:schemeClr>
                </a:solidFill>
                <a:effectLst>
                  <a:glow rad="50800">
                    <a:srgbClr val="FFFF00"/>
                  </a:glow>
                </a:effectLst>
              </a:rPr>
              <a:t>Lion of the tribe of </a:t>
            </a:r>
            <a:r>
              <a:rPr lang="en-GB" sz="3200" b="1" dirty="0" smtClean="0">
                <a:ln>
                  <a:solidFill>
                    <a:schemeClr val="tx1"/>
                  </a:solidFill>
                </a:ln>
                <a:solidFill>
                  <a:schemeClr val="tx2">
                    <a:lumMod val="50000"/>
                  </a:schemeClr>
                </a:solidFill>
                <a:effectLst>
                  <a:glow rad="50800">
                    <a:srgbClr val="FFFF00"/>
                  </a:glow>
                </a:effectLst>
              </a:rPr>
              <a:t>Judah </a:t>
            </a:r>
            <a:endParaRPr lang="en-GB" sz="3200" b="1" dirty="0">
              <a:solidFill>
                <a:schemeClr val="tx2">
                  <a:lumMod val="50000"/>
                </a:schemeClr>
              </a:solidFill>
            </a:endParaRPr>
          </a:p>
        </p:txBody>
      </p:sp>
      <p:sp>
        <p:nvSpPr>
          <p:cNvPr id="5" name="Oval Callout 4"/>
          <p:cNvSpPr/>
          <p:nvPr/>
        </p:nvSpPr>
        <p:spPr>
          <a:xfrm rot="10800000">
            <a:off x="930728" y="2821738"/>
            <a:ext cx="8208912" cy="3779417"/>
          </a:xfrm>
          <a:prstGeom prst="wedgeEllipseCallou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2">
                  <a:lumMod val="50000"/>
                </a:schemeClr>
              </a:solidFill>
            </a:endParaRPr>
          </a:p>
        </p:txBody>
      </p:sp>
      <p:sp>
        <p:nvSpPr>
          <p:cNvPr id="6" name="TextBox 5"/>
          <p:cNvSpPr txBox="1"/>
          <p:nvPr/>
        </p:nvSpPr>
        <p:spPr>
          <a:xfrm>
            <a:off x="2258008" y="3307291"/>
            <a:ext cx="5554352" cy="2808312"/>
          </a:xfrm>
          <a:prstGeom prst="rect">
            <a:avLst/>
          </a:prstGeom>
          <a:noFill/>
        </p:spPr>
        <p:txBody>
          <a:bodyPr wrap="square" rtlCol="0" anchor="ctr" anchorCtr="0">
            <a:noAutofit/>
          </a:bodyPr>
          <a:lstStyle/>
          <a:p>
            <a:r>
              <a:rPr lang="en-GB" sz="2400" i="1" dirty="0">
                <a:ln>
                  <a:solidFill>
                    <a:schemeClr val="tx1"/>
                  </a:solidFill>
                </a:ln>
                <a:solidFill>
                  <a:srgbClr val="FF0000"/>
                </a:solidFill>
                <a:effectLst>
                  <a:glow rad="63500">
                    <a:srgbClr val="FFFF00"/>
                  </a:glow>
                </a:effectLst>
              </a:rPr>
              <a:t>You are a lion’s cub, Judah</a:t>
            </a:r>
            <a:r>
              <a:rPr lang="en-GB" sz="2400" i="1" dirty="0" smtClean="0">
                <a:ln>
                  <a:solidFill>
                    <a:schemeClr val="tx1"/>
                  </a:solidFill>
                </a:ln>
                <a:solidFill>
                  <a:srgbClr val="FF0000"/>
                </a:solidFill>
                <a:effectLst>
                  <a:glow rad="63500">
                    <a:srgbClr val="FFFF00"/>
                  </a:glow>
                </a:effectLst>
              </a:rPr>
              <a:t>; you </a:t>
            </a:r>
            <a:r>
              <a:rPr lang="en-GB" sz="2400" i="1" dirty="0">
                <a:ln>
                  <a:solidFill>
                    <a:schemeClr val="tx1"/>
                  </a:solidFill>
                </a:ln>
                <a:solidFill>
                  <a:srgbClr val="FF0000"/>
                </a:solidFill>
                <a:effectLst>
                  <a:glow rad="63500">
                    <a:srgbClr val="FFFF00"/>
                  </a:glow>
                </a:effectLst>
              </a:rPr>
              <a:t>return from the prey, my son</a:t>
            </a:r>
            <a:r>
              <a:rPr lang="en-GB" sz="2400" i="1" dirty="0" smtClean="0">
                <a:ln>
                  <a:solidFill>
                    <a:schemeClr val="tx1"/>
                  </a:solidFill>
                </a:ln>
                <a:solidFill>
                  <a:srgbClr val="FF0000"/>
                </a:solidFill>
                <a:effectLst>
                  <a:glow rad="63500">
                    <a:srgbClr val="FFFF00"/>
                  </a:glow>
                </a:effectLst>
              </a:rPr>
              <a:t>. Like </a:t>
            </a:r>
            <a:r>
              <a:rPr lang="en-GB" sz="2400" i="1" dirty="0">
                <a:ln>
                  <a:solidFill>
                    <a:schemeClr val="tx1"/>
                  </a:solidFill>
                </a:ln>
                <a:solidFill>
                  <a:srgbClr val="FF0000"/>
                </a:solidFill>
                <a:effectLst>
                  <a:glow rad="63500">
                    <a:srgbClr val="FFFF00"/>
                  </a:glow>
                </a:effectLst>
              </a:rPr>
              <a:t>a lion he crouches and lies down</a:t>
            </a:r>
            <a:r>
              <a:rPr lang="en-GB" sz="2400" i="1" dirty="0" smtClean="0">
                <a:ln>
                  <a:solidFill>
                    <a:schemeClr val="tx1"/>
                  </a:solidFill>
                </a:ln>
                <a:solidFill>
                  <a:srgbClr val="FF0000"/>
                </a:solidFill>
                <a:effectLst>
                  <a:glow rad="63500">
                    <a:srgbClr val="FFFF00"/>
                  </a:glow>
                </a:effectLst>
              </a:rPr>
              <a:t>, like </a:t>
            </a:r>
            <a:r>
              <a:rPr lang="en-GB" sz="2400" i="1" dirty="0">
                <a:ln>
                  <a:solidFill>
                    <a:schemeClr val="tx1"/>
                  </a:solidFill>
                </a:ln>
                <a:solidFill>
                  <a:srgbClr val="FF0000"/>
                </a:solidFill>
                <a:effectLst>
                  <a:glow rad="63500">
                    <a:srgbClr val="FFFF00"/>
                  </a:glow>
                </a:effectLst>
              </a:rPr>
              <a:t>a lioness – who dares to rouse him</a:t>
            </a:r>
            <a:r>
              <a:rPr lang="en-GB" sz="2400" i="1" dirty="0" smtClean="0">
                <a:ln>
                  <a:solidFill>
                    <a:schemeClr val="tx1"/>
                  </a:solidFill>
                </a:ln>
                <a:solidFill>
                  <a:srgbClr val="FF0000"/>
                </a:solidFill>
                <a:effectLst>
                  <a:glow rad="63500">
                    <a:srgbClr val="FFFF00"/>
                  </a:glow>
                </a:effectLst>
              </a:rPr>
              <a:t>? The </a:t>
            </a:r>
            <a:r>
              <a:rPr lang="en-GB" sz="2400" i="1" dirty="0">
                <a:ln>
                  <a:solidFill>
                    <a:schemeClr val="tx1"/>
                  </a:solidFill>
                </a:ln>
                <a:solidFill>
                  <a:srgbClr val="FF0000"/>
                </a:solidFill>
                <a:effectLst>
                  <a:glow rad="63500">
                    <a:srgbClr val="FFFF00"/>
                  </a:glow>
                </a:effectLst>
              </a:rPr>
              <a:t>sceptre will not depart from Judah</a:t>
            </a:r>
            <a:r>
              <a:rPr lang="en-GB" sz="2400" i="1" dirty="0" smtClean="0">
                <a:ln>
                  <a:solidFill>
                    <a:schemeClr val="tx1"/>
                  </a:solidFill>
                </a:ln>
                <a:solidFill>
                  <a:srgbClr val="FF0000"/>
                </a:solidFill>
                <a:effectLst>
                  <a:glow rad="63500">
                    <a:srgbClr val="FFFF00"/>
                  </a:glow>
                </a:effectLst>
              </a:rPr>
              <a:t>, nor </a:t>
            </a:r>
            <a:r>
              <a:rPr lang="en-GB" sz="2400" i="1" dirty="0">
                <a:ln>
                  <a:solidFill>
                    <a:schemeClr val="tx1"/>
                  </a:solidFill>
                </a:ln>
                <a:solidFill>
                  <a:srgbClr val="FF0000"/>
                </a:solidFill>
                <a:effectLst>
                  <a:glow rad="63500">
                    <a:srgbClr val="FFFF00"/>
                  </a:glow>
                </a:effectLst>
              </a:rPr>
              <a:t>the ruler’s staff from between his </a:t>
            </a:r>
            <a:r>
              <a:rPr lang="en-GB" sz="2400" i="1" dirty="0" smtClean="0">
                <a:ln>
                  <a:solidFill>
                    <a:schemeClr val="tx1"/>
                  </a:solidFill>
                </a:ln>
                <a:solidFill>
                  <a:srgbClr val="FF0000"/>
                </a:solidFill>
                <a:effectLst>
                  <a:glow rad="63500">
                    <a:srgbClr val="FFFF00"/>
                  </a:glow>
                </a:effectLst>
              </a:rPr>
              <a:t>feet, until </a:t>
            </a:r>
            <a:r>
              <a:rPr lang="en-GB" sz="2400" i="1" dirty="0">
                <a:ln>
                  <a:solidFill>
                    <a:schemeClr val="tx1"/>
                  </a:solidFill>
                </a:ln>
                <a:solidFill>
                  <a:srgbClr val="FF0000"/>
                </a:solidFill>
                <a:effectLst>
                  <a:glow rad="63500">
                    <a:srgbClr val="FFFF00"/>
                  </a:glow>
                </a:effectLst>
              </a:rPr>
              <a:t>he to whom it </a:t>
            </a:r>
            <a:r>
              <a:rPr lang="en-GB" sz="2400" i="1" dirty="0" smtClean="0">
                <a:ln>
                  <a:solidFill>
                    <a:schemeClr val="tx1"/>
                  </a:solidFill>
                </a:ln>
                <a:solidFill>
                  <a:srgbClr val="FF0000"/>
                </a:solidFill>
                <a:effectLst>
                  <a:glow rad="63500">
                    <a:srgbClr val="FFFF00"/>
                  </a:glow>
                </a:effectLst>
              </a:rPr>
              <a:t>belongs</a:t>
            </a:r>
            <a:r>
              <a:rPr lang="en-GB" sz="2400" i="1" dirty="0">
                <a:ln>
                  <a:solidFill>
                    <a:schemeClr val="tx1"/>
                  </a:solidFill>
                </a:ln>
                <a:solidFill>
                  <a:srgbClr val="FF0000"/>
                </a:solidFill>
                <a:effectLst>
                  <a:glow rad="63500">
                    <a:srgbClr val="FFFF00"/>
                  </a:glow>
                </a:effectLst>
              </a:rPr>
              <a:t> shall </a:t>
            </a:r>
            <a:r>
              <a:rPr lang="en-GB" sz="2400" i="1" dirty="0" smtClean="0">
                <a:ln>
                  <a:solidFill>
                    <a:schemeClr val="tx1"/>
                  </a:solidFill>
                </a:ln>
                <a:solidFill>
                  <a:srgbClr val="FF0000"/>
                </a:solidFill>
                <a:effectLst>
                  <a:glow rad="63500">
                    <a:srgbClr val="FFFF00"/>
                  </a:glow>
                </a:effectLst>
              </a:rPr>
              <a:t>come and </a:t>
            </a:r>
            <a:r>
              <a:rPr lang="en-GB" sz="2400" i="1" dirty="0">
                <a:ln>
                  <a:solidFill>
                    <a:schemeClr val="tx1"/>
                  </a:solidFill>
                </a:ln>
                <a:solidFill>
                  <a:srgbClr val="FF0000"/>
                </a:solidFill>
                <a:effectLst>
                  <a:glow rad="63500">
                    <a:srgbClr val="FFFF00"/>
                  </a:glow>
                </a:effectLst>
              </a:rPr>
              <a:t>the obedience of the nations shall be his</a:t>
            </a:r>
            <a:r>
              <a:rPr lang="en-GB" sz="2400" i="1" dirty="0" smtClean="0">
                <a:ln>
                  <a:solidFill>
                    <a:schemeClr val="tx1"/>
                  </a:solidFill>
                </a:ln>
                <a:solidFill>
                  <a:srgbClr val="FF0000"/>
                </a:solidFill>
                <a:effectLst>
                  <a:glow rad="63500">
                    <a:srgbClr val="FFFF00"/>
                  </a:glow>
                </a:effectLst>
              </a:rPr>
              <a:t>. </a:t>
            </a:r>
            <a:r>
              <a:rPr lang="en-GB" sz="2400" dirty="0" smtClean="0">
                <a:ln>
                  <a:solidFill>
                    <a:schemeClr val="tx1"/>
                  </a:solidFill>
                </a:ln>
                <a:solidFill>
                  <a:srgbClr val="FF0000"/>
                </a:solidFill>
                <a:effectLst>
                  <a:glow rad="63500">
                    <a:srgbClr val="FFFF00"/>
                  </a:glow>
                </a:effectLst>
              </a:rPr>
              <a:t>(Genesis 49:9-10)</a:t>
            </a:r>
            <a:endParaRPr lang="en-GB" sz="2400" i="1" dirty="0">
              <a:ln>
                <a:solidFill>
                  <a:schemeClr val="tx1"/>
                </a:solidFill>
              </a:ln>
              <a:solidFill>
                <a:srgbClr val="FF0000"/>
              </a:solidFill>
              <a:effectLst>
                <a:glow rad="63500">
                  <a:srgbClr val="FFFF00"/>
                </a:glow>
              </a:effectLs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344" y="4474025"/>
            <a:ext cx="666750" cy="952500"/>
          </a:xfrm>
          <a:prstGeom prst="rect">
            <a:avLst/>
          </a:prstGeom>
        </p:spPr>
      </p:pic>
    </p:spTree>
    <p:extLst>
      <p:ext uri="{BB962C8B-B14F-4D97-AF65-F5344CB8AC3E}">
        <p14:creationId xmlns:p14="http://schemas.microsoft.com/office/powerpoint/2010/main" val="3944103927"/>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954107"/>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3200" b="1" dirty="0" smtClean="0">
                <a:ln>
                  <a:solidFill>
                    <a:schemeClr val="tx1"/>
                  </a:solidFill>
                </a:ln>
                <a:solidFill>
                  <a:schemeClr val="tx2"/>
                </a:solidFill>
                <a:effectLst>
                  <a:glow rad="63500">
                    <a:schemeClr val="bg1"/>
                  </a:glow>
                </a:effectLst>
              </a:rPr>
              <a:t>The Lion (v.5)</a:t>
            </a:r>
          </a:p>
        </p:txBody>
      </p:sp>
      <p:sp>
        <p:nvSpPr>
          <p:cNvPr id="3" name="TextBox 2"/>
          <p:cNvSpPr txBox="1"/>
          <p:nvPr/>
        </p:nvSpPr>
        <p:spPr>
          <a:xfrm>
            <a:off x="971600" y="1988840"/>
            <a:ext cx="7992888" cy="954107"/>
          </a:xfrm>
          <a:prstGeom prst="rect">
            <a:avLst/>
          </a:prstGeom>
          <a:noFill/>
        </p:spPr>
        <p:txBody>
          <a:bodyPr wrap="square" rtlCol="0">
            <a:spAutoFit/>
          </a:bodyPr>
          <a:lstStyle/>
          <a:p>
            <a:pPr marL="457200" indent="-457200">
              <a:buFont typeface="Arial" panose="020B0604020202020204" pitchFamily="34" charset="0"/>
              <a:buChar char="•"/>
            </a:pPr>
            <a:r>
              <a:rPr lang="en-GB" sz="2400" dirty="0" smtClean="0">
                <a:ln>
                  <a:solidFill>
                    <a:schemeClr val="tx1"/>
                  </a:solidFill>
                </a:ln>
                <a:solidFill>
                  <a:schemeClr val="tx2">
                    <a:lumMod val="50000"/>
                  </a:schemeClr>
                </a:solidFill>
                <a:effectLst>
                  <a:glow rad="50800">
                    <a:srgbClr val="FFFF00"/>
                  </a:glow>
                </a:effectLst>
              </a:rPr>
              <a:t>The </a:t>
            </a:r>
            <a:r>
              <a:rPr lang="en-GB" sz="2400" dirty="0">
                <a:ln>
                  <a:solidFill>
                    <a:schemeClr val="tx1"/>
                  </a:solidFill>
                </a:ln>
                <a:solidFill>
                  <a:schemeClr val="tx2">
                    <a:lumMod val="50000"/>
                  </a:schemeClr>
                </a:solidFill>
                <a:effectLst>
                  <a:glow rad="50800">
                    <a:srgbClr val="FFFF00"/>
                  </a:glow>
                </a:effectLst>
              </a:rPr>
              <a:t>Lion of the tribe of </a:t>
            </a:r>
            <a:r>
              <a:rPr lang="en-GB" sz="2400" dirty="0" smtClean="0">
                <a:ln>
                  <a:solidFill>
                    <a:schemeClr val="tx1"/>
                  </a:solidFill>
                </a:ln>
                <a:solidFill>
                  <a:schemeClr val="tx2">
                    <a:lumMod val="50000"/>
                  </a:schemeClr>
                </a:solidFill>
                <a:effectLst>
                  <a:glow rad="50800">
                    <a:srgbClr val="FFFF00"/>
                  </a:glow>
                </a:effectLst>
              </a:rPr>
              <a:t>Judah</a:t>
            </a:r>
          </a:p>
          <a:p>
            <a:pPr marL="457200" indent="-457200">
              <a:buFont typeface="Arial" panose="020B0604020202020204" pitchFamily="34" charset="0"/>
              <a:buChar char="•"/>
            </a:pPr>
            <a:r>
              <a:rPr lang="en-GB" sz="3200" b="1" dirty="0" smtClean="0">
                <a:ln>
                  <a:solidFill>
                    <a:schemeClr val="tx1"/>
                  </a:solidFill>
                </a:ln>
                <a:solidFill>
                  <a:schemeClr val="tx2">
                    <a:lumMod val="50000"/>
                  </a:schemeClr>
                </a:solidFill>
                <a:effectLst>
                  <a:glow rad="50800">
                    <a:srgbClr val="FFFF00"/>
                  </a:glow>
                </a:effectLst>
              </a:rPr>
              <a:t>The Root of David </a:t>
            </a:r>
            <a:endParaRPr lang="en-GB" sz="3200" b="1" dirty="0">
              <a:solidFill>
                <a:schemeClr val="tx2">
                  <a:lumMod val="50000"/>
                </a:schemeClr>
              </a:solidFill>
            </a:endParaRPr>
          </a:p>
        </p:txBody>
      </p:sp>
      <p:sp>
        <p:nvSpPr>
          <p:cNvPr id="7" name="Rounded Rectangular Callout 6"/>
          <p:cNvSpPr/>
          <p:nvPr/>
        </p:nvSpPr>
        <p:spPr>
          <a:xfrm rot="10800000">
            <a:off x="554968" y="2964854"/>
            <a:ext cx="8208912" cy="2808312"/>
          </a:xfrm>
          <a:prstGeom prst="wedgeRoundRectCallou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75454" y="3212976"/>
            <a:ext cx="7488832" cy="2677656"/>
          </a:xfrm>
          <a:prstGeom prst="rect">
            <a:avLst/>
          </a:prstGeom>
          <a:noFill/>
        </p:spPr>
        <p:txBody>
          <a:bodyPr wrap="square" rtlCol="0">
            <a:spAutoFit/>
          </a:bodyPr>
          <a:lstStyle/>
          <a:p>
            <a:r>
              <a:rPr lang="en-GB" sz="2800" i="1" dirty="0">
                <a:ln>
                  <a:solidFill>
                    <a:schemeClr val="accent1">
                      <a:shade val="50000"/>
                    </a:schemeClr>
                  </a:solidFill>
                </a:ln>
                <a:solidFill>
                  <a:srgbClr val="FF0000"/>
                </a:solidFill>
                <a:effectLst>
                  <a:glow rad="50800">
                    <a:srgbClr val="FFFF00"/>
                  </a:glow>
                </a:effectLst>
              </a:rPr>
              <a:t>A shoot will come up from the stump of Jesse; from his roots a Branch will bear fruit. In that day the Root of Jesse will stand as a banner for the peoples; the nations will rally to him, and his resting-place will be glorious</a:t>
            </a:r>
            <a:r>
              <a:rPr lang="en-GB" sz="2800" i="1" dirty="0" smtClean="0">
                <a:ln>
                  <a:solidFill>
                    <a:schemeClr val="accent1">
                      <a:shade val="50000"/>
                    </a:schemeClr>
                  </a:solidFill>
                </a:ln>
                <a:solidFill>
                  <a:srgbClr val="FF0000"/>
                </a:solidFill>
                <a:effectLst>
                  <a:glow rad="50800">
                    <a:srgbClr val="FFFF00"/>
                  </a:glow>
                </a:effectLst>
              </a:rPr>
              <a:t>. </a:t>
            </a:r>
            <a:r>
              <a:rPr lang="en-GB" sz="2800" dirty="0" smtClean="0">
                <a:ln>
                  <a:solidFill>
                    <a:schemeClr val="accent1">
                      <a:shade val="50000"/>
                    </a:schemeClr>
                  </a:solidFill>
                </a:ln>
                <a:solidFill>
                  <a:srgbClr val="FF0000"/>
                </a:solidFill>
                <a:effectLst>
                  <a:glow rad="50800">
                    <a:srgbClr val="FFFF00"/>
                  </a:glow>
                </a:effectLst>
              </a:rPr>
              <a:t>Isaiah 11:1,10</a:t>
            </a:r>
            <a:endParaRPr lang="en-GB" sz="2800" i="1" dirty="0">
              <a:ln>
                <a:solidFill>
                  <a:schemeClr val="accent1">
                    <a:shade val="50000"/>
                  </a:schemeClr>
                </a:solidFill>
              </a:ln>
              <a:solidFill>
                <a:srgbClr val="FF0000"/>
              </a:solidFill>
              <a:effectLst>
                <a:glow rad="50800">
                  <a:srgbClr val="FFFF00"/>
                </a:glow>
              </a:effectLst>
            </a:endParaRPr>
          </a:p>
          <a:p>
            <a:endParaRPr lang="en-GB" sz="2800" i="1" dirty="0">
              <a:ln>
                <a:solidFill>
                  <a:schemeClr val="accent1">
                    <a:shade val="50000"/>
                  </a:schemeClr>
                </a:solidFill>
              </a:ln>
              <a:solidFill>
                <a:srgbClr val="FF0000"/>
              </a:solidFill>
              <a:effectLst>
                <a:glow rad="50800">
                  <a:srgbClr val="FFFF00"/>
                </a:glow>
              </a:effectLst>
            </a:endParaRPr>
          </a:p>
        </p:txBody>
      </p:sp>
    </p:spTree>
    <p:extLst>
      <p:ext uri="{BB962C8B-B14F-4D97-AF65-F5344CB8AC3E}">
        <p14:creationId xmlns:p14="http://schemas.microsoft.com/office/powerpoint/2010/main" val="381290203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954107"/>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3200" b="1" dirty="0" smtClean="0">
                <a:ln>
                  <a:solidFill>
                    <a:schemeClr val="tx1"/>
                  </a:solidFill>
                </a:ln>
                <a:solidFill>
                  <a:schemeClr val="tx2"/>
                </a:solidFill>
                <a:effectLst>
                  <a:glow rad="63500">
                    <a:schemeClr val="bg1"/>
                  </a:glow>
                </a:effectLst>
              </a:rPr>
              <a:t>The Lion (v.5)</a:t>
            </a:r>
          </a:p>
        </p:txBody>
      </p:sp>
      <p:sp>
        <p:nvSpPr>
          <p:cNvPr id="3" name="TextBox 2"/>
          <p:cNvSpPr txBox="1"/>
          <p:nvPr/>
        </p:nvSpPr>
        <p:spPr>
          <a:xfrm>
            <a:off x="971600" y="1988840"/>
            <a:ext cx="7992888" cy="954107"/>
          </a:xfrm>
          <a:prstGeom prst="rect">
            <a:avLst/>
          </a:prstGeom>
          <a:noFill/>
        </p:spPr>
        <p:txBody>
          <a:bodyPr wrap="square" rtlCol="0">
            <a:spAutoFit/>
          </a:bodyPr>
          <a:lstStyle/>
          <a:p>
            <a:pPr marL="457200" indent="-457200">
              <a:buFont typeface="Arial" panose="020B0604020202020204" pitchFamily="34" charset="0"/>
              <a:buChar char="•"/>
            </a:pPr>
            <a:r>
              <a:rPr lang="en-GB" sz="2400" dirty="0" smtClean="0">
                <a:ln>
                  <a:solidFill>
                    <a:schemeClr val="tx1"/>
                  </a:solidFill>
                </a:ln>
                <a:solidFill>
                  <a:schemeClr val="tx2">
                    <a:lumMod val="50000"/>
                  </a:schemeClr>
                </a:solidFill>
                <a:effectLst>
                  <a:glow rad="50800">
                    <a:srgbClr val="FFFF00"/>
                  </a:glow>
                </a:effectLst>
              </a:rPr>
              <a:t>The </a:t>
            </a:r>
            <a:r>
              <a:rPr lang="en-GB" sz="2400" dirty="0">
                <a:ln>
                  <a:solidFill>
                    <a:schemeClr val="tx1"/>
                  </a:solidFill>
                </a:ln>
                <a:solidFill>
                  <a:schemeClr val="tx2">
                    <a:lumMod val="50000"/>
                  </a:schemeClr>
                </a:solidFill>
                <a:effectLst>
                  <a:glow rad="50800">
                    <a:srgbClr val="FFFF00"/>
                  </a:glow>
                </a:effectLst>
              </a:rPr>
              <a:t>Lion of the tribe of </a:t>
            </a:r>
            <a:r>
              <a:rPr lang="en-GB" sz="2400" dirty="0" smtClean="0">
                <a:ln>
                  <a:solidFill>
                    <a:schemeClr val="tx1"/>
                  </a:solidFill>
                </a:ln>
                <a:solidFill>
                  <a:schemeClr val="tx2">
                    <a:lumMod val="50000"/>
                  </a:schemeClr>
                </a:solidFill>
                <a:effectLst>
                  <a:glow rad="50800">
                    <a:srgbClr val="FFFF00"/>
                  </a:glow>
                </a:effectLst>
              </a:rPr>
              <a:t>Judah</a:t>
            </a:r>
          </a:p>
          <a:p>
            <a:pPr marL="457200" indent="-457200">
              <a:buFont typeface="Arial" panose="020B0604020202020204" pitchFamily="34" charset="0"/>
              <a:buChar char="•"/>
            </a:pPr>
            <a:r>
              <a:rPr lang="en-GB" sz="3200" b="1" dirty="0" smtClean="0">
                <a:ln>
                  <a:solidFill>
                    <a:schemeClr val="tx1"/>
                  </a:solidFill>
                </a:ln>
                <a:solidFill>
                  <a:schemeClr val="tx2">
                    <a:lumMod val="50000"/>
                  </a:schemeClr>
                </a:solidFill>
                <a:effectLst>
                  <a:glow rad="50800">
                    <a:srgbClr val="FFFF00"/>
                  </a:glow>
                </a:effectLst>
              </a:rPr>
              <a:t>The Root of David </a:t>
            </a:r>
            <a:endParaRPr lang="en-GB" sz="3200" b="1" dirty="0">
              <a:solidFill>
                <a:schemeClr val="tx2">
                  <a:lumMod val="50000"/>
                </a:schemeClr>
              </a:solidFill>
            </a:endParaRPr>
          </a:p>
        </p:txBody>
      </p:sp>
      <p:sp>
        <p:nvSpPr>
          <p:cNvPr id="7" name="Rounded Rectangular Callout 6"/>
          <p:cNvSpPr/>
          <p:nvPr/>
        </p:nvSpPr>
        <p:spPr>
          <a:xfrm rot="10800000">
            <a:off x="554968" y="2964854"/>
            <a:ext cx="8208912" cy="2808312"/>
          </a:xfrm>
          <a:prstGeom prst="wedgeRoundRectCallou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75454" y="3212976"/>
            <a:ext cx="7488832" cy="2246769"/>
          </a:xfrm>
          <a:prstGeom prst="rect">
            <a:avLst/>
          </a:prstGeom>
          <a:noFill/>
        </p:spPr>
        <p:txBody>
          <a:bodyPr wrap="square" rtlCol="0">
            <a:spAutoFit/>
          </a:bodyPr>
          <a:lstStyle/>
          <a:p>
            <a:r>
              <a:rPr lang="en-GB" sz="2800" i="1" dirty="0">
                <a:ln>
                  <a:solidFill>
                    <a:schemeClr val="tx1"/>
                  </a:solidFill>
                </a:ln>
                <a:solidFill>
                  <a:srgbClr val="FF0000"/>
                </a:solidFill>
                <a:effectLst>
                  <a:glow rad="50800">
                    <a:srgbClr val="FFFF00"/>
                  </a:glow>
                </a:effectLst>
              </a:rPr>
              <a:t>Those who went ahead and those who followed shouted</a:t>
            </a:r>
            <a:r>
              <a:rPr lang="en-GB" sz="2800" i="1" dirty="0" smtClean="0">
                <a:ln>
                  <a:solidFill>
                    <a:schemeClr val="tx1"/>
                  </a:solidFill>
                </a:ln>
                <a:solidFill>
                  <a:srgbClr val="FF0000"/>
                </a:solidFill>
                <a:effectLst>
                  <a:glow rad="50800">
                    <a:srgbClr val="FFFF00"/>
                  </a:glow>
                </a:effectLst>
              </a:rPr>
              <a:t>, ‘Hosanna!’ ‘</a:t>
            </a:r>
            <a:r>
              <a:rPr lang="en-GB" sz="2800" i="1" dirty="0">
                <a:ln>
                  <a:solidFill>
                    <a:schemeClr val="tx1"/>
                  </a:solidFill>
                </a:ln>
                <a:solidFill>
                  <a:srgbClr val="FF0000"/>
                </a:solidFill>
                <a:effectLst>
                  <a:glow rad="50800">
                    <a:srgbClr val="FFFF00"/>
                  </a:glow>
                </a:effectLst>
              </a:rPr>
              <a:t>Blessed is he who comes in the name of the Lord</a:t>
            </a:r>
            <a:r>
              <a:rPr lang="en-GB" sz="2800" i="1" dirty="0" smtClean="0">
                <a:ln>
                  <a:solidFill>
                    <a:schemeClr val="tx1"/>
                  </a:solidFill>
                </a:ln>
                <a:solidFill>
                  <a:srgbClr val="FF0000"/>
                </a:solidFill>
                <a:effectLst>
                  <a:glow rad="50800">
                    <a:srgbClr val="FFFF00"/>
                  </a:glow>
                </a:effectLst>
              </a:rPr>
              <a:t>!’ </a:t>
            </a:r>
            <a:r>
              <a:rPr lang="en-GB" sz="2800" i="1" baseline="30000" dirty="0">
                <a:ln>
                  <a:solidFill>
                    <a:schemeClr val="tx1"/>
                  </a:solidFill>
                </a:ln>
                <a:solidFill>
                  <a:srgbClr val="FF0000"/>
                </a:solidFill>
                <a:effectLst>
                  <a:glow rad="50800">
                    <a:srgbClr val="FFFF00"/>
                  </a:glow>
                </a:effectLst>
              </a:rPr>
              <a:t> </a:t>
            </a:r>
            <a:r>
              <a:rPr lang="en-GB" sz="2800" i="1" dirty="0">
                <a:ln>
                  <a:solidFill>
                    <a:schemeClr val="tx1"/>
                  </a:solidFill>
                </a:ln>
                <a:solidFill>
                  <a:srgbClr val="FF0000"/>
                </a:solidFill>
                <a:effectLst>
                  <a:glow rad="50800">
                    <a:srgbClr val="FFFF00"/>
                  </a:glow>
                </a:effectLst>
              </a:rPr>
              <a:t>‘Blessed is the coming kingdom of our father David</a:t>
            </a:r>
            <a:r>
              <a:rPr lang="en-GB" sz="2800" i="1" dirty="0" smtClean="0">
                <a:ln>
                  <a:solidFill>
                    <a:schemeClr val="tx1"/>
                  </a:solidFill>
                </a:ln>
                <a:solidFill>
                  <a:srgbClr val="FF0000"/>
                </a:solidFill>
                <a:effectLst>
                  <a:glow rad="50800">
                    <a:srgbClr val="FFFF00"/>
                  </a:glow>
                </a:effectLst>
              </a:rPr>
              <a:t>!’ ‘</a:t>
            </a:r>
            <a:r>
              <a:rPr lang="en-GB" sz="2800" i="1" dirty="0">
                <a:ln>
                  <a:solidFill>
                    <a:schemeClr val="tx1"/>
                  </a:solidFill>
                </a:ln>
                <a:solidFill>
                  <a:srgbClr val="FF0000"/>
                </a:solidFill>
                <a:effectLst>
                  <a:glow rad="50800">
                    <a:srgbClr val="FFFF00"/>
                  </a:glow>
                </a:effectLst>
              </a:rPr>
              <a:t>Hosanna in the highest heaven</a:t>
            </a:r>
            <a:r>
              <a:rPr lang="en-GB" sz="2800" i="1" dirty="0" smtClean="0">
                <a:ln>
                  <a:solidFill>
                    <a:schemeClr val="tx1"/>
                  </a:solidFill>
                </a:ln>
                <a:solidFill>
                  <a:srgbClr val="FF0000"/>
                </a:solidFill>
                <a:effectLst>
                  <a:glow rad="50800">
                    <a:srgbClr val="FFFF00"/>
                  </a:glow>
                </a:effectLst>
              </a:rPr>
              <a:t>!’ </a:t>
            </a:r>
            <a:r>
              <a:rPr lang="en-GB" sz="2800" dirty="0" smtClean="0">
                <a:ln>
                  <a:solidFill>
                    <a:schemeClr val="tx1"/>
                  </a:solidFill>
                </a:ln>
                <a:solidFill>
                  <a:srgbClr val="FF0000"/>
                </a:solidFill>
                <a:effectLst>
                  <a:glow rad="50800">
                    <a:srgbClr val="FFFF00"/>
                  </a:glow>
                </a:effectLst>
              </a:rPr>
              <a:t>(Mark 11:9-10)</a:t>
            </a:r>
            <a:endParaRPr lang="en-GB" sz="2800"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2146708963"/>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323439"/>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3200" b="1" dirty="0" smtClean="0">
                <a:ln>
                  <a:solidFill>
                    <a:schemeClr val="tx1"/>
                  </a:solidFill>
                </a:ln>
                <a:solidFill>
                  <a:schemeClr val="tx2"/>
                </a:solidFill>
                <a:effectLst>
                  <a:glow rad="63500">
                    <a:schemeClr val="bg1"/>
                  </a:glow>
                </a:effectLst>
              </a:rPr>
              <a:t>The Lamb (v:6-7)</a:t>
            </a:r>
          </a:p>
        </p:txBody>
      </p:sp>
      <p:sp>
        <p:nvSpPr>
          <p:cNvPr id="5" name="TextBox 4"/>
          <p:cNvSpPr txBox="1"/>
          <p:nvPr/>
        </p:nvSpPr>
        <p:spPr>
          <a:xfrm>
            <a:off x="827584" y="2304167"/>
            <a:ext cx="7992888" cy="230832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2400" i="1" dirty="0">
                <a:ln>
                  <a:solidFill>
                    <a:schemeClr val="tx1"/>
                  </a:solidFill>
                </a:ln>
                <a:solidFill>
                  <a:srgbClr val="FF0000"/>
                </a:solidFill>
                <a:effectLst>
                  <a:glow rad="50800">
                    <a:srgbClr val="FFFF00"/>
                  </a:glow>
                </a:effectLst>
              </a:rPr>
              <a:t>Then I saw a Lamb, looking as if it had been slain, standing at the centre of the throne, encircled by the four living creatures and the elders. The Lamb had seven horns and seven eyes, which are the seven spirits of God sent out into all the earth. He went and took the scroll from the right hand of him who sat on the throne. </a:t>
            </a:r>
            <a:endParaRPr lang="en-GB" dirty="0"/>
          </a:p>
        </p:txBody>
      </p:sp>
    </p:spTree>
    <p:extLst>
      <p:ext uri="{BB962C8B-B14F-4D97-AF65-F5344CB8AC3E}">
        <p14:creationId xmlns:p14="http://schemas.microsoft.com/office/powerpoint/2010/main" val="813785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323439"/>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3200" b="1" dirty="0" smtClean="0">
                <a:ln>
                  <a:solidFill>
                    <a:schemeClr val="tx1"/>
                  </a:solidFill>
                </a:ln>
                <a:solidFill>
                  <a:schemeClr val="tx2"/>
                </a:solidFill>
                <a:effectLst>
                  <a:glow rad="63500">
                    <a:schemeClr val="bg1"/>
                  </a:glow>
                </a:effectLst>
              </a:rPr>
              <a:t>The Lamb (v:6-7)</a:t>
            </a:r>
          </a:p>
        </p:txBody>
      </p:sp>
      <p:sp>
        <p:nvSpPr>
          <p:cNvPr id="3" name="TextBox 2"/>
          <p:cNvSpPr txBox="1"/>
          <p:nvPr/>
        </p:nvSpPr>
        <p:spPr>
          <a:xfrm>
            <a:off x="971600" y="2492896"/>
            <a:ext cx="352839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GB" sz="2800" b="1" dirty="0" smtClean="0">
                <a:solidFill>
                  <a:srgbClr val="002060"/>
                </a:solidFill>
              </a:rPr>
              <a:t>What John heard</a:t>
            </a:r>
            <a:endParaRPr lang="en-GB" sz="2800" b="1" dirty="0">
              <a:solidFill>
                <a:srgbClr val="002060"/>
              </a:solidFill>
            </a:endParaRPr>
          </a:p>
        </p:txBody>
      </p:sp>
      <p:sp>
        <p:nvSpPr>
          <p:cNvPr id="7" name="TextBox 6"/>
          <p:cNvSpPr txBox="1"/>
          <p:nvPr/>
        </p:nvSpPr>
        <p:spPr>
          <a:xfrm>
            <a:off x="4659424" y="2492896"/>
            <a:ext cx="352839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GB" sz="2800" b="1" dirty="0" smtClean="0">
                <a:solidFill>
                  <a:srgbClr val="002060"/>
                </a:solidFill>
              </a:rPr>
              <a:t>What John saw</a:t>
            </a:r>
            <a:endParaRPr lang="en-GB" sz="2800" b="1" dirty="0">
              <a:solidFill>
                <a:srgbClr val="002060"/>
              </a:solidFill>
            </a:endParaRPr>
          </a:p>
        </p:txBody>
      </p:sp>
      <p:sp>
        <p:nvSpPr>
          <p:cNvPr id="6" name="TextBox 5"/>
          <p:cNvSpPr txBox="1"/>
          <p:nvPr/>
        </p:nvSpPr>
        <p:spPr>
          <a:xfrm>
            <a:off x="971600" y="3140968"/>
            <a:ext cx="3456384" cy="181588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GB" sz="2800" i="1" dirty="0" smtClean="0">
                <a:ln>
                  <a:solidFill>
                    <a:schemeClr val="tx1"/>
                  </a:solidFill>
                </a:ln>
                <a:solidFill>
                  <a:srgbClr val="FF0000"/>
                </a:solidFill>
                <a:effectLst>
                  <a:glow rad="50800">
                    <a:srgbClr val="FFFF00"/>
                  </a:glow>
                </a:effectLst>
              </a:rPr>
              <a:t>Behold, the </a:t>
            </a:r>
            <a:r>
              <a:rPr lang="en-GB" sz="2800" b="1" i="1" dirty="0" smtClean="0">
                <a:ln>
                  <a:solidFill>
                    <a:schemeClr val="tx1"/>
                  </a:solidFill>
                </a:ln>
                <a:solidFill>
                  <a:srgbClr val="FF0000"/>
                </a:solidFill>
                <a:effectLst>
                  <a:glow rad="50800">
                    <a:srgbClr val="FFFF00"/>
                  </a:glow>
                </a:effectLst>
              </a:rPr>
              <a:t>Lion</a:t>
            </a:r>
            <a:r>
              <a:rPr lang="en-GB" sz="2800" i="1" dirty="0" smtClean="0">
                <a:ln>
                  <a:solidFill>
                    <a:schemeClr val="tx1"/>
                  </a:solidFill>
                </a:ln>
                <a:solidFill>
                  <a:srgbClr val="FF0000"/>
                </a:solidFill>
                <a:effectLst>
                  <a:glow rad="50800">
                    <a:srgbClr val="FFFF00"/>
                  </a:glow>
                </a:effectLst>
              </a:rPr>
              <a:t> of the tribe of Judah, the Root of David has conquered…</a:t>
            </a:r>
            <a:endParaRPr lang="en-GB" sz="2800" i="1" dirty="0">
              <a:ln>
                <a:solidFill>
                  <a:schemeClr val="tx1"/>
                </a:solidFill>
              </a:ln>
              <a:solidFill>
                <a:srgbClr val="FF0000"/>
              </a:solidFill>
              <a:effectLst>
                <a:glow rad="50800">
                  <a:srgbClr val="FFFF00"/>
                </a:glow>
              </a:effectLst>
            </a:endParaRPr>
          </a:p>
        </p:txBody>
      </p:sp>
      <p:sp>
        <p:nvSpPr>
          <p:cNvPr id="8" name="TextBox 7"/>
          <p:cNvSpPr txBox="1"/>
          <p:nvPr/>
        </p:nvSpPr>
        <p:spPr>
          <a:xfrm>
            <a:off x="4659424" y="3140968"/>
            <a:ext cx="3528392" cy="1815882"/>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pPr algn="ctr"/>
            <a:r>
              <a:rPr lang="en-GB" sz="2400" i="1" dirty="0" smtClean="0"/>
              <a:t> </a:t>
            </a:r>
            <a:r>
              <a:rPr lang="en-GB" sz="2800" i="1" dirty="0" smtClean="0">
                <a:ln>
                  <a:solidFill>
                    <a:schemeClr val="tx1"/>
                  </a:solidFill>
                </a:ln>
                <a:solidFill>
                  <a:srgbClr val="FF0000"/>
                </a:solidFill>
                <a:effectLst>
                  <a:glow rad="50800">
                    <a:srgbClr val="FFFF00"/>
                  </a:glow>
                </a:effectLst>
              </a:rPr>
              <a:t>I saw a </a:t>
            </a:r>
            <a:r>
              <a:rPr lang="en-GB" sz="2800" b="1" i="1" dirty="0" smtClean="0">
                <a:ln>
                  <a:solidFill>
                    <a:schemeClr val="tx1"/>
                  </a:solidFill>
                </a:ln>
                <a:solidFill>
                  <a:srgbClr val="FF0000"/>
                </a:solidFill>
                <a:effectLst>
                  <a:glow rad="50800">
                    <a:srgbClr val="FFFF00"/>
                  </a:glow>
                </a:effectLst>
              </a:rPr>
              <a:t>Lamb</a:t>
            </a:r>
            <a:r>
              <a:rPr lang="en-GB" sz="2800" i="1" dirty="0" smtClean="0">
                <a:ln>
                  <a:solidFill>
                    <a:schemeClr val="tx1"/>
                  </a:solidFill>
                </a:ln>
                <a:solidFill>
                  <a:srgbClr val="FF0000"/>
                </a:solidFill>
                <a:effectLst>
                  <a:glow rad="50800">
                    <a:srgbClr val="FFFF00"/>
                  </a:glow>
                </a:effectLst>
              </a:rPr>
              <a:t> standing, as though it had been slain…and he took the scroll…</a:t>
            </a:r>
            <a:endParaRPr lang="en-GB" sz="2800" i="1"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418731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323439"/>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3200" b="1" dirty="0" smtClean="0">
                <a:ln>
                  <a:solidFill>
                    <a:schemeClr val="tx1"/>
                  </a:solidFill>
                </a:ln>
                <a:solidFill>
                  <a:schemeClr val="tx2"/>
                </a:solidFill>
                <a:effectLst>
                  <a:glow rad="63500">
                    <a:schemeClr val="bg1"/>
                  </a:glow>
                </a:effectLst>
              </a:rPr>
              <a:t>The Lamb (v:6-7)</a:t>
            </a:r>
          </a:p>
        </p:txBody>
      </p:sp>
      <p:sp>
        <p:nvSpPr>
          <p:cNvPr id="5" name="TextBox 4"/>
          <p:cNvSpPr txBox="1"/>
          <p:nvPr/>
        </p:nvSpPr>
        <p:spPr>
          <a:xfrm>
            <a:off x="971600" y="2304167"/>
            <a:ext cx="7992888" cy="461665"/>
          </a:xfrm>
          <a:prstGeom prst="rect">
            <a:avLst/>
          </a:prstGeom>
          <a:noFill/>
        </p:spPr>
        <p:txBody>
          <a:bodyPr wrap="square" rtlCol="0">
            <a:spAutoFit/>
          </a:bodyPr>
          <a:lstStyle/>
          <a:p>
            <a:endParaRPr lang="en-GB" sz="2400" dirty="0"/>
          </a:p>
        </p:txBody>
      </p:sp>
      <p:sp>
        <p:nvSpPr>
          <p:cNvPr id="10" name="TextBox 9"/>
          <p:cNvSpPr txBox="1"/>
          <p:nvPr/>
        </p:nvSpPr>
        <p:spPr>
          <a:xfrm>
            <a:off x="251520" y="2304167"/>
            <a:ext cx="8784976" cy="4154984"/>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r>
              <a:rPr lang="en-GB" sz="2400" i="1" dirty="0" smtClean="0">
                <a:ln>
                  <a:solidFill>
                    <a:schemeClr val="tx1"/>
                  </a:solidFill>
                </a:ln>
                <a:solidFill>
                  <a:srgbClr val="FF0000"/>
                </a:solidFill>
                <a:effectLst>
                  <a:glow rad="50800">
                    <a:srgbClr val="FFFF00"/>
                  </a:glow>
                </a:effectLst>
              </a:rPr>
              <a:t>Each man </a:t>
            </a:r>
            <a:r>
              <a:rPr lang="en-GB" sz="2400" i="1" dirty="0">
                <a:ln>
                  <a:solidFill>
                    <a:schemeClr val="tx1"/>
                  </a:solidFill>
                </a:ln>
                <a:solidFill>
                  <a:srgbClr val="FF0000"/>
                </a:solidFill>
                <a:effectLst>
                  <a:glow rad="50800">
                    <a:srgbClr val="FFFF00"/>
                  </a:glow>
                </a:effectLst>
              </a:rPr>
              <a:t>is to take a </a:t>
            </a:r>
            <a:r>
              <a:rPr lang="en-GB" sz="2400" i="1" dirty="0" smtClean="0">
                <a:ln>
                  <a:solidFill>
                    <a:schemeClr val="tx1"/>
                  </a:solidFill>
                </a:ln>
                <a:solidFill>
                  <a:srgbClr val="FF0000"/>
                </a:solidFill>
                <a:effectLst>
                  <a:glow rad="50800">
                    <a:srgbClr val="FFFF00"/>
                  </a:glow>
                </a:effectLst>
              </a:rPr>
              <a:t>lamb</a:t>
            </a:r>
            <a:r>
              <a:rPr lang="en-GB" sz="2400" i="1" dirty="0">
                <a:ln>
                  <a:solidFill>
                    <a:schemeClr val="tx1"/>
                  </a:solidFill>
                </a:ln>
                <a:solidFill>
                  <a:srgbClr val="FF0000"/>
                </a:solidFill>
                <a:effectLst>
                  <a:glow rad="50800">
                    <a:srgbClr val="FFFF00"/>
                  </a:glow>
                </a:effectLst>
              </a:rPr>
              <a:t> for his family, one for each household. </a:t>
            </a:r>
            <a:r>
              <a:rPr lang="en-GB" sz="2400" i="1" dirty="0" smtClean="0">
                <a:ln>
                  <a:solidFill>
                    <a:schemeClr val="tx1"/>
                  </a:solidFill>
                </a:ln>
                <a:solidFill>
                  <a:srgbClr val="FF0000"/>
                </a:solidFill>
                <a:effectLst>
                  <a:glow rad="50800">
                    <a:srgbClr val="FFFF00"/>
                  </a:glow>
                </a:effectLst>
              </a:rPr>
              <a:t>The </a:t>
            </a:r>
            <a:r>
              <a:rPr lang="en-GB" sz="2400" i="1" dirty="0">
                <a:ln>
                  <a:solidFill>
                    <a:schemeClr val="tx1"/>
                  </a:solidFill>
                </a:ln>
                <a:solidFill>
                  <a:srgbClr val="FF0000"/>
                </a:solidFill>
                <a:effectLst>
                  <a:glow rad="50800">
                    <a:srgbClr val="FFFF00"/>
                  </a:glow>
                </a:effectLst>
              </a:rPr>
              <a:t>animals you choose must be year-old males without defect, and you may take them from the sheep or the goats. </a:t>
            </a:r>
            <a:r>
              <a:rPr lang="en-GB" sz="2400" i="1" dirty="0" smtClean="0">
                <a:ln>
                  <a:solidFill>
                    <a:schemeClr val="tx1"/>
                  </a:solidFill>
                </a:ln>
                <a:solidFill>
                  <a:srgbClr val="FF0000"/>
                </a:solidFill>
                <a:effectLst>
                  <a:glow rad="50800">
                    <a:srgbClr val="FFFF00"/>
                  </a:glow>
                </a:effectLst>
              </a:rPr>
              <a:t>Take </a:t>
            </a:r>
            <a:r>
              <a:rPr lang="en-GB" sz="2400" i="1" dirty="0">
                <a:ln>
                  <a:solidFill>
                    <a:schemeClr val="tx1"/>
                  </a:solidFill>
                </a:ln>
                <a:solidFill>
                  <a:srgbClr val="FF0000"/>
                </a:solidFill>
                <a:effectLst>
                  <a:glow rad="50800">
                    <a:srgbClr val="FFFF00"/>
                  </a:glow>
                </a:effectLst>
              </a:rPr>
              <a:t>care of them until the fourteenth day of the month, when all the members of the community of Israel must slaughter them at twilight</a:t>
            </a:r>
            <a:r>
              <a:rPr lang="en-GB" sz="2400" i="1" dirty="0" smtClean="0">
                <a:ln>
                  <a:solidFill>
                    <a:schemeClr val="tx1"/>
                  </a:solidFill>
                </a:ln>
                <a:solidFill>
                  <a:srgbClr val="FF0000"/>
                </a:solidFill>
                <a:effectLst>
                  <a:glow rad="50800">
                    <a:srgbClr val="FFFF00"/>
                  </a:glow>
                </a:effectLst>
              </a:rPr>
              <a:t>. On </a:t>
            </a:r>
            <a:r>
              <a:rPr lang="en-GB" sz="2400" i="1" dirty="0">
                <a:ln>
                  <a:solidFill>
                    <a:schemeClr val="tx1"/>
                  </a:solidFill>
                </a:ln>
                <a:solidFill>
                  <a:srgbClr val="FF0000"/>
                </a:solidFill>
                <a:effectLst>
                  <a:glow rad="50800">
                    <a:srgbClr val="FFFF00"/>
                  </a:glow>
                </a:effectLst>
              </a:rPr>
              <a:t>that same night I will pass through Egypt and strike down every firstborn of both people and animals, and I will bring judgment on all the gods of Egypt. I am the </a:t>
            </a:r>
            <a:r>
              <a:rPr lang="en-GB" sz="2400" i="1" cap="small" dirty="0">
                <a:ln>
                  <a:solidFill>
                    <a:schemeClr val="tx1"/>
                  </a:solidFill>
                </a:ln>
                <a:solidFill>
                  <a:srgbClr val="FF0000"/>
                </a:solidFill>
                <a:effectLst>
                  <a:glow rad="50800">
                    <a:srgbClr val="FFFF00"/>
                  </a:glow>
                </a:effectLst>
              </a:rPr>
              <a:t>Lord</a:t>
            </a:r>
            <a:r>
              <a:rPr lang="en-GB" sz="2400" i="1" dirty="0">
                <a:ln>
                  <a:solidFill>
                    <a:schemeClr val="tx1"/>
                  </a:solidFill>
                </a:ln>
                <a:solidFill>
                  <a:srgbClr val="FF0000"/>
                </a:solidFill>
                <a:effectLst>
                  <a:glow rad="50800">
                    <a:srgbClr val="FFFF00"/>
                  </a:glow>
                </a:effectLst>
              </a:rPr>
              <a:t>. </a:t>
            </a:r>
            <a:r>
              <a:rPr lang="en-GB" sz="2400" i="1" dirty="0" smtClean="0">
                <a:ln>
                  <a:solidFill>
                    <a:schemeClr val="tx1"/>
                  </a:solidFill>
                </a:ln>
                <a:solidFill>
                  <a:srgbClr val="FF0000"/>
                </a:solidFill>
                <a:effectLst>
                  <a:glow rad="50800">
                    <a:srgbClr val="FFFF00"/>
                  </a:glow>
                </a:effectLst>
              </a:rPr>
              <a:t>The </a:t>
            </a:r>
            <a:r>
              <a:rPr lang="en-GB" sz="2400" i="1" dirty="0">
                <a:ln>
                  <a:solidFill>
                    <a:schemeClr val="tx1"/>
                  </a:solidFill>
                </a:ln>
                <a:solidFill>
                  <a:srgbClr val="FF0000"/>
                </a:solidFill>
                <a:effectLst>
                  <a:glow rad="50800">
                    <a:srgbClr val="FFFF00"/>
                  </a:glow>
                </a:effectLst>
              </a:rPr>
              <a:t>blood will be a sign for you on the houses where you are, and when I see the blood, I will pass over you. No destructive plague will touch you when I strike Egypt</a:t>
            </a:r>
            <a:r>
              <a:rPr lang="en-GB" sz="2400" i="1" dirty="0" smtClean="0">
                <a:ln>
                  <a:solidFill>
                    <a:schemeClr val="tx1"/>
                  </a:solidFill>
                </a:ln>
                <a:solidFill>
                  <a:srgbClr val="FF0000"/>
                </a:solidFill>
                <a:effectLst>
                  <a:glow rad="50800">
                    <a:srgbClr val="FFFF00"/>
                  </a:glow>
                </a:effectLst>
              </a:rPr>
              <a:t>.                   </a:t>
            </a:r>
            <a:r>
              <a:rPr lang="en-GB" sz="2400" dirty="0">
                <a:ln>
                  <a:solidFill>
                    <a:schemeClr val="tx1"/>
                  </a:solidFill>
                </a:ln>
                <a:solidFill>
                  <a:srgbClr val="FF0000"/>
                </a:solidFill>
                <a:effectLst>
                  <a:glow rad="50800">
                    <a:srgbClr val="FFFF00"/>
                  </a:glow>
                </a:effectLst>
              </a:rPr>
              <a:t>(</a:t>
            </a:r>
            <a:r>
              <a:rPr lang="en-GB" sz="2400" dirty="0" smtClean="0">
                <a:ln>
                  <a:solidFill>
                    <a:schemeClr val="tx1"/>
                  </a:solidFill>
                </a:ln>
                <a:solidFill>
                  <a:srgbClr val="FF0000"/>
                </a:solidFill>
                <a:effectLst>
                  <a:glow rad="50800">
                    <a:srgbClr val="FFFF00"/>
                  </a:glow>
                </a:effectLst>
              </a:rPr>
              <a:t>Exodus 12:3, 5-6, 12-13)</a:t>
            </a:r>
            <a:endParaRPr lang="en-GB" sz="2400" i="1"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146445530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323439"/>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3200" b="1" dirty="0" smtClean="0">
                <a:ln>
                  <a:solidFill>
                    <a:schemeClr val="tx1"/>
                  </a:solidFill>
                </a:ln>
                <a:solidFill>
                  <a:schemeClr val="tx2"/>
                </a:solidFill>
                <a:effectLst>
                  <a:glow rad="63500">
                    <a:schemeClr val="bg1"/>
                  </a:glow>
                </a:effectLst>
              </a:rPr>
              <a:t>The Lamb (v:6-7)</a:t>
            </a:r>
          </a:p>
        </p:txBody>
      </p:sp>
      <p:sp>
        <p:nvSpPr>
          <p:cNvPr id="5" name="TextBox 4"/>
          <p:cNvSpPr txBox="1"/>
          <p:nvPr/>
        </p:nvSpPr>
        <p:spPr>
          <a:xfrm>
            <a:off x="971600" y="2304167"/>
            <a:ext cx="7992888" cy="461665"/>
          </a:xfrm>
          <a:prstGeom prst="rect">
            <a:avLst/>
          </a:prstGeom>
          <a:noFill/>
        </p:spPr>
        <p:txBody>
          <a:bodyPr wrap="square" rtlCol="0">
            <a:spAutoFit/>
          </a:bodyPr>
          <a:lstStyle/>
          <a:p>
            <a:endParaRPr lang="en-GB" sz="2400" dirty="0"/>
          </a:p>
        </p:txBody>
      </p:sp>
      <p:sp>
        <p:nvSpPr>
          <p:cNvPr id="3" name="TextBox 2"/>
          <p:cNvSpPr txBox="1"/>
          <p:nvPr/>
        </p:nvSpPr>
        <p:spPr>
          <a:xfrm>
            <a:off x="827584" y="2304167"/>
            <a:ext cx="8064896" cy="9541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2800" i="1" dirty="0" smtClean="0">
                <a:ln>
                  <a:solidFill>
                    <a:schemeClr val="tx1"/>
                  </a:solidFill>
                </a:ln>
                <a:solidFill>
                  <a:srgbClr val="FF0000"/>
                </a:solidFill>
                <a:effectLst>
                  <a:glow rad="63500">
                    <a:srgbClr val="FFFF00"/>
                  </a:glow>
                </a:effectLst>
              </a:rPr>
              <a:t>He went and took the scroll from the right hand of him who sat on the throne </a:t>
            </a:r>
            <a:r>
              <a:rPr lang="en-GB" sz="2800" dirty="0" smtClean="0">
                <a:ln>
                  <a:solidFill>
                    <a:schemeClr val="tx1"/>
                  </a:solidFill>
                </a:ln>
                <a:solidFill>
                  <a:srgbClr val="FF0000"/>
                </a:solidFill>
                <a:effectLst>
                  <a:glow rad="63500">
                    <a:srgbClr val="FFFF00"/>
                  </a:glow>
                </a:effectLst>
              </a:rPr>
              <a:t>(v.7)</a:t>
            </a:r>
            <a:r>
              <a:rPr lang="en-GB" sz="2800" i="1" dirty="0" smtClean="0">
                <a:ln>
                  <a:solidFill>
                    <a:schemeClr val="tx1"/>
                  </a:solidFill>
                </a:ln>
                <a:solidFill>
                  <a:srgbClr val="FF0000"/>
                </a:solidFill>
                <a:effectLst>
                  <a:glow rad="63500">
                    <a:srgbClr val="FFFF00"/>
                  </a:glow>
                </a:effectLst>
              </a:rPr>
              <a:t> </a:t>
            </a:r>
            <a:endParaRPr lang="en-GB" sz="2800" i="1" dirty="0">
              <a:ln>
                <a:solidFill>
                  <a:schemeClr val="tx1"/>
                </a:solidFill>
              </a:ln>
              <a:solidFill>
                <a:srgbClr val="FF0000"/>
              </a:solidFill>
              <a:effectLst>
                <a:glow rad="63500">
                  <a:srgbClr val="FFFF00"/>
                </a:glow>
              </a:effectLst>
            </a:endParaRPr>
          </a:p>
        </p:txBody>
      </p:sp>
    </p:spTree>
    <p:extLst>
      <p:ext uri="{BB962C8B-B14F-4D97-AF65-F5344CB8AC3E}">
        <p14:creationId xmlns:p14="http://schemas.microsoft.com/office/powerpoint/2010/main" val="1790524340"/>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323439"/>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3200" b="1" dirty="0" smtClean="0">
                <a:ln>
                  <a:solidFill>
                    <a:schemeClr val="tx1"/>
                  </a:solidFill>
                </a:ln>
                <a:solidFill>
                  <a:schemeClr val="tx2"/>
                </a:solidFill>
                <a:effectLst>
                  <a:glow rad="63500">
                    <a:schemeClr val="bg1"/>
                  </a:glow>
                </a:effectLst>
              </a:rPr>
              <a:t>The Lamb (v:6-7)</a:t>
            </a:r>
          </a:p>
        </p:txBody>
      </p:sp>
      <p:sp>
        <p:nvSpPr>
          <p:cNvPr id="5" name="TextBox 4"/>
          <p:cNvSpPr txBox="1"/>
          <p:nvPr/>
        </p:nvSpPr>
        <p:spPr>
          <a:xfrm>
            <a:off x="971600" y="2304167"/>
            <a:ext cx="7992888" cy="461665"/>
          </a:xfrm>
          <a:prstGeom prst="rect">
            <a:avLst/>
          </a:prstGeom>
          <a:noFill/>
        </p:spPr>
        <p:txBody>
          <a:bodyPr wrap="square" rtlCol="0">
            <a:spAutoFit/>
          </a:bodyPr>
          <a:lstStyle/>
          <a:p>
            <a:endParaRPr lang="en-GB" sz="2400" dirty="0"/>
          </a:p>
        </p:txBody>
      </p:sp>
      <p:sp>
        <p:nvSpPr>
          <p:cNvPr id="3" name="TextBox 2"/>
          <p:cNvSpPr txBox="1"/>
          <p:nvPr/>
        </p:nvSpPr>
        <p:spPr>
          <a:xfrm>
            <a:off x="899592" y="2304167"/>
            <a:ext cx="5688632"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457200" indent="-457200">
              <a:buFont typeface="Arial" panose="020B0604020202020204" pitchFamily="34" charset="0"/>
              <a:buChar char="•"/>
            </a:pPr>
            <a:r>
              <a:rPr lang="en-GB" sz="3200" b="1" dirty="0" smtClean="0">
                <a:ln>
                  <a:solidFill>
                    <a:schemeClr val="tx1"/>
                  </a:solidFill>
                </a:ln>
                <a:solidFill>
                  <a:srgbClr val="7030A0"/>
                </a:solidFill>
                <a:effectLst>
                  <a:glow rad="38100">
                    <a:srgbClr val="FFFF00"/>
                  </a:glow>
                </a:effectLst>
              </a:rPr>
              <a:t>God’s heavenly waiting room</a:t>
            </a:r>
            <a:endParaRPr lang="en-GB" sz="3200" b="1" dirty="0">
              <a:ln>
                <a:solidFill>
                  <a:schemeClr val="tx1"/>
                </a:solidFill>
              </a:ln>
              <a:solidFill>
                <a:srgbClr val="7030A0"/>
              </a:solidFill>
              <a:effectLst>
                <a:glow rad="38100">
                  <a:srgbClr val="FFFF00"/>
                </a:glow>
              </a:effectLst>
            </a:endParaRPr>
          </a:p>
        </p:txBody>
      </p:sp>
    </p:spTree>
    <p:extLst>
      <p:ext uri="{BB962C8B-B14F-4D97-AF65-F5344CB8AC3E}">
        <p14:creationId xmlns:p14="http://schemas.microsoft.com/office/powerpoint/2010/main" val="132093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p>
        </p:txBody>
      </p:sp>
      <p:sp>
        <p:nvSpPr>
          <p:cNvPr id="7" name="TextBox 6"/>
          <p:cNvSpPr txBox="1"/>
          <p:nvPr/>
        </p:nvSpPr>
        <p:spPr>
          <a:xfrm>
            <a:off x="899592" y="2673499"/>
            <a:ext cx="7787208" cy="304698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3200" i="1" dirty="0" smtClean="0">
                <a:ln>
                  <a:solidFill>
                    <a:schemeClr val="tx1"/>
                  </a:solidFill>
                </a:ln>
                <a:solidFill>
                  <a:srgbClr val="FF0000"/>
                </a:solidFill>
                <a:effectLst>
                  <a:glow rad="50800">
                    <a:srgbClr val="FFFF00"/>
                  </a:glow>
                </a:effectLst>
              </a:rPr>
              <a:t>And when he had taken it, the four living creatures and the twenty-four elders fell down before the Lamb Each one had a harp and they were holding golden bowls full of incense, which are the prayers of God’s people. And they sang a new song… </a:t>
            </a:r>
            <a:r>
              <a:rPr lang="en-GB" sz="3200" dirty="0" smtClean="0">
                <a:ln>
                  <a:solidFill>
                    <a:schemeClr val="tx1"/>
                  </a:solidFill>
                </a:ln>
                <a:solidFill>
                  <a:srgbClr val="FF0000"/>
                </a:solidFill>
                <a:effectLst>
                  <a:glow rad="50800">
                    <a:srgbClr val="FFFF00"/>
                  </a:glow>
                </a:effectLst>
              </a:rPr>
              <a:t>(v.8-9a)</a:t>
            </a:r>
            <a:r>
              <a:rPr lang="en-GB" sz="3200" i="1" dirty="0" smtClean="0">
                <a:ln>
                  <a:solidFill>
                    <a:schemeClr val="tx1"/>
                  </a:solidFill>
                </a:ln>
                <a:solidFill>
                  <a:srgbClr val="FF0000"/>
                </a:solidFill>
                <a:effectLst>
                  <a:glow rad="50800">
                    <a:srgbClr val="FFFF00"/>
                  </a:glow>
                </a:effectLst>
              </a:rPr>
              <a:t> </a:t>
            </a:r>
            <a:endParaRPr lang="en-GB" sz="3200"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1730193388"/>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p:spPr>
      </p:pic>
      <p:sp>
        <p:nvSpPr>
          <p:cNvPr id="4" name="Title 3"/>
          <p:cNvSpPr>
            <a:spLocks noGrp="1"/>
          </p:cNvSpPr>
          <p:nvPr>
            <p:ph type="title"/>
          </p:nvPr>
        </p:nvSpPr>
        <p:spPr>
          <a:xfrm>
            <a:off x="457200" y="230984"/>
            <a:ext cx="8229600" cy="801104"/>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1045">
            <a:off x="496052" y="1550750"/>
            <a:ext cx="2105025" cy="21717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7025" y="1530804"/>
            <a:ext cx="1704975" cy="26765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9829">
            <a:off x="1043069" y="4113851"/>
            <a:ext cx="1800225" cy="254317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96361">
            <a:off x="6720221" y="1526937"/>
            <a:ext cx="2057400" cy="221932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7145" y="2636599"/>
            <a:ext cx="1705649" cy="233566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47318">
            <a:off x="6544126" y="4365104"/>
            <a:ext cx="2133600" cy="2133600"/>
          </a:xfrm>
          <a:prstGeom prst="rect">
            <a:avLst/>
          </a:prstGeom>
        </p:spPr>
      </p:pic>
    </p:spTree>
    <p:extLst>
      <p:ext uri="{BB962C8B-B14F-4D97-AF65-F5344CB8AC3E}">
        <p14:creationId xmlns:p14="http://schemas.microsoft.com/office/powerpoint/2010/main" val="50831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p>
        </p:txBody>
      </p:sp>
      <p:sp>
        <p:nvSpPr>
          <p:cNvPr id="7" name="TextBox 6"/>
          <p:cNvSpPr txBox="1"/>
          <p:nvPr/>
        </p:nvSpPr>
        <p:spPr>
          <a:xfrm>
            <a:off x="611560" y="2673499"/>
            <a:ext cx="8532440"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“You are worthy to take the scroll and open the seals” </a:t>
            </a:r>
            <a:endParaRPr lang="en-GB" sz="2800" i="1"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384281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p>
        </p:txBody>
      </p:sp>
      <p:sp>
        <p:nvSpPr>
          <p:cNvPr id="7" name="TextBox 6"/>
          <p:cNvSpPr txBox="1"/>
          <p:nvPr/>
        </p:nvSpPr>
        <p:spPr>
          <a:xfrm>
            <a:off x="683568" y="2673499"/>
            <a:ext cx="8460432" cy="9541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“You are worthy to take the scroll and open the seals” </a:t>
            </a:r>
          </a:p>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“Worthy is the Lamb that was slain”</a:t>
            </a:r>
            <a:endParaRPr lang="en-GB" sz="2800" i="1"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1635898821"/>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p>
        </p:txBody>
      </p:sp>
      <p:sp>
        <p:nvSpPr>
          <p:cNvPr id="7" name="TextBox 6"/>
          <p:cNvSpPr txBox="1"/>
          <p:nvPr/>
        </p:nvSpPr>
        <p:spPr>
          <a:xfrm>
            <a:off x="611560" y="2673499"/>
            <a:ext cx="8532440" cy="13849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“You are worthy to take the scroll and open the seals” </a:t>
            </a:r>
          </a:p>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“Worthy is the Lamb that was slain”</a:t>
            </a:r>
          </a:p>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“Praise and honour to God and to the Lamb” </a:t>
            </a:r>
            <a:r>
              <a:rPr lang="en-GB" sz="2800" dirty="0" smtClean="0">
                <a:ln>
                  <a:solidFill>
                    <a:schemeClr val="tx1"/>
                  </a:solidFill>
                </a:ln>
                <a:solidFill>
                  <a:srgbClr val="FF0000"/>
                </a:solidFill>
                <a:effectLst>
                  <a:glow rad="50800">
                    <a:srgbClr val="FFFF00"/>
                  </a:glow>
                </a:effectLst>
              </a:rPr>
              <a:t>(v.13)</a:t>
            </a:r>
            <a:endParaRPr lang="en-GB" sz="2800" i="1"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3481048620"/>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p>
        </p:txBody>
      </p:sp>
      <p:sp>
        <p:nvSpPr>
          <p:cNvPr id="7" name="TextBox 6"/>
          <p:cNvSpPr txBox="1"/>
          <p:nvPr/>
        </p:nvSpPr>
        <p:spPr>
          <a:xfrm>
            <a:off x="827584" y="2673499"/>
            <a:ext cx="8316416" cy="10156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457200" indent="-457200">
              <a:buFont typeface="Wingdings" panose="05000000000000000000" pitchFamily="2" charset="2"/>
              <a:buChar char="Ø"/>
            </a:pPr>
            <a:r>
              <a:rPr lang="en-GB" sz="2000" i="1" dirty="0" smtClean="0">
                <a:ln>
                  <a:solidFill>
                    <a:schemeClr val="tx1"/>
                  </a:solidFill>
                </a:ln>
                <a:solidFill>
                  <a:srgbClr val="FF0000"/>
                </a:solidFill>
                <a:effectLst>
                  <a:glow rad="50800">
                    <a:srgbClr val="FFFF00"/>
                  </a:glow>
                </a:effectLst>
              </a:rPr>
              <a:t>“You are worthy to take the scroll and open the seals” </a:t>
            </a:r>
          </a:p>
          <a:p>
            <a:pPr marL="457200" indent="-457200">
              <a:buFont typeface="Wingdings" panose="05000000000000000000" pitchFamily="2" charset="2"/>
              <a:buChar char="Ø"/>
            </a:pPr>
            <a:r>
              <a:rPr lang="en-GB" sz="2000" i="1" dirty="0" smtClean="0">
                <a:ln>
                  <a:solidFill>
                    <a:schemeClr val="tx1"/>
                  </a:solidFill>
                </a:ln>
                <a:solidFill>
                  <a:srgbClr val="FF0000"/>
                </a:solidFill>
                <a:effectLst>
                  <a:glow rad="50800">
                    <a:srgbClr val="FFFF00"/>
                  </a:glow>
                </a:effectLst>
              </a:rPr>
              <a:t>“Worthy is the Lamb that was slain”</a:t>
            </a:r>
          </a:p>
          <a:p>
            <a:pPr marL="457200" indent="-457200">
              <a:buFont typeface="Wingdings" panose="05000000000000000000" pitchFamily="2" charset="2"/>
              <a:buChar char="Ø"/>
            </a:pPr>
            <a:r>
              <a:rPr lang="en-GB" sz="2000" i="1" dirty="0" smtClean="0">
                <a:ln>
                  <a:solidFill>
                    <a:schemeClr val="tx1"/>
                  </a:solidFill>
                </a:ln>
                <a:solidFill>
                  <a:srgbClr val="FF0000"/>
                </a:solidFill>
                <a:effectLst>
                  <a:glow rad="50800">
                    <a:srgbClr val="FFFF00"/>
                  </a:glow>
                </a:effectLst>
              </a:rPr>
              <a:t>“Praise and honour to God and to the Lamb” </a:t>
            </a:r>
            <a:r>
              <a:rPr lang="en-GB" sz="2000" dirty="0" smtClean="0">
                <a:ln>
                  <a:solidFill>
                    <a:schemeClr val="tx1"/>
                  </a:solidFill>
                </a:ln>
                <a:solidFill>
                  <a:srgbClr val="FF0000"/>
                </a:solidFill>
                <a:effectLst>
                  <a:glow rad="50800">
                    <a:srgbClr val="FFFF00"/>
                  </a:glow>
                </a:effectLst>
              </a:rPr>
              <a:t>(v.13)</a:t>
            </a:r>
            <a:endParaRPr lang="en-GB" sz="2000" i="1" dirty="0">
              <a:ln>
                <a:solidFill>
                  <a:schemeClr val="tx1"/>
                </a:solidFill>
              </a:ln>
              <a:solidFill>
                <a:srgbClr val="FF0000"/>
              </a:solidFill>
              <a:effectLst>
                <a:glow rad="50800">
                  <a:srgbClr val="FFFF00"/>
                </a:glow>
              </a:effectLst>
            </a:endParaRPr>
          </a:p>
        </p:txBody>
      </p:sp>
      <p:sp>
        <p:nvSpPr>
          <p:cNvPr id="3" name="TextBox 2"/>
          <p:cNvSpPr txBox="1"/>
          <p:nvPr/>
        </p:nvSpPr>
        <p:spPr>
          <a:xfrm>
            <a:off x="3491880" y="3730337"/>
            <a:ext cx="2160240" cy="52322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algn="ctr"/>
            <a:r>
              <a:rPr lang="en-GB" sz="2800" b="1" cap="all" dirty="0" smtClean="0">
                <a:ln>
                  <a:solidFill>
                    <a:schemeClr val="accent4"/>
                  </a:solidFill>
                </a:ln>
                <a:solidFill>
                  <a:srgbClr val="FF0000"/>
                </a:solidFill>
                <a:effectLst>
                  <a:glow rad="127000">
                    <a:srgbClr val="FFC000"/>
                  </a:glow>
                  <a:outerShdw blurRad="38100" dist="38100" dir="2700000" algn="tl">
                    <a:srgbClr val="000000">
                      <a:alpha val="43137"/>
                    </a:srgbClr>
                  </a:outerShdw>
                </a:effectLst>
              </a:rPr>
              <a:t>The trinity</a:t>
            </a:r>
            <a:endParaRPr lang="en-GB" sz="2800" b="1" cap="all" dirty="0">
              <a:ln>
                <a:solidFill>
                  <a:schemeClr val="accent4"/>
                </a:solidFill>
              </a:ln>
              <a:solidFill>
                <a:srgbClr val="FF0000"/>
              </a:solidFill>
              <a:effectLst>
                <a:glow rad="127000">
                  <a:srgbClr val="FFC000"/>
                </a:glow>
                <a:outerShdw blurRad="38100" dist="38100" dir="2700000" algn="tl">
                  <a:srgbClr val="000000">
                    <a:alpha val="43137"/>
                  </a:srgbClr>
                </a:outerShdw>
              </a:effectLst>
            </a:endParaRPr>
          </a:p>
        </p:txBody>
      </p:sp>
      <p:sp>
        <p:nvSpPr>
          <p:cNvPr id="5" name="TextBox 4"/>
          <p:cNvSpPr txBox="1"/>
          <p:nvPr/>
        </p:nvSpPr>
        <p:spPr>
          <a:xfrm>
            <a:off x="1925706" y="4294732"/>
            <a:ext cx="5292588" cy="120032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marL="342900" indent="-342900">
              <a:buFont typeface="Wingdings" panose="05000000000000000000" pitchFamily="2" charset="2"/>
              <a:buChar char="v"/>
            </a:pPr>
            <a:r>
              <a:rPr lang="en-GB" sz="2400" b="1" dirty="0" smtClean="0">
                <a:ln>
                  <a:solidFill>
                    <a:schemeClr val="accent4"/>
                  </a:solidFill>
                </a:ln>
                <a:solidFill>
                  <a:srgbClr val="0070C0"/>
                </a:solidFill>
              </a:rPr>
              <a:t>Council of Nicaea 325 AD</a:t>
            </a:r>
          </a:p>
          <a:p>
            <a:pPr marL="342900" indent="-342900">
              <a:buFont typeface="Wingdings" panose="05000000000000000000" pitchFamily="2" charset="2"/>
              <a:buChar char="v"/>
            </a:pPr>
            <a:r>
              <a:rPr lang="en-GB" sz="2400" b="1" dirty="0" smtClean="0">
                <a:ln>
                  <a:solidFill>
                    <a:schemeClr val="accent4"/>
                  </a:solidFill>
                </a:ln>
                <a:solidFill>
                  <a:srgbClr val="0070C0"/>
                </a:solidFill>
              </a:rPr>
              <a:t>Council of Constantinople 380 AD</a:t>
            </a:r>
          </a:p>
          <a:p>
            <a:pPr marL="342900" indent="-342900">
              <a:buFont typeface="Wingdings" panose="05000000000000000000" pitchFamily="2" charset="2"/>
              <a:buChar char="v"/>
            </a:pPr>
            <a:r>
              <a:rPr lang="en-GB" sz="2400" b="1" dirty="0" smtClean="0">
                <a:ln>
                  <a:solidFill>
                    <a:schemeClr val="accent4"/>
                  </a:solidFill>
                </a:ln>
                <a:solidFill>
                  <a:srgbClr val="0070C0"/>
                </a:solidFill>
              </a:rPr>
              <a:t>Council of Chalcedon 451 AD</a:t>
            </a:r>
            <a:endParaRPr lang="en-GB" sz="2400" b="1" dirty="0">
              <a:ln>
                <a:solidFill>
                  <a:schemeClr val="accent4"/>
                </a:solidFill>
              </a:ln>
              <a:solidFill>
                <a:srgbClr val="0070C0"/>
              </a:solidFill>
            </a:endParaRPr>
          </a:p>
        </p:txBody>
      </p:sp>
    </p:spTree>
    <p:extLst>
      <p:ext uri="{BB962C8B-B14F-4D97-AF65-F5344CB8AC3E}">
        <p14:creationId xmlns:p14="http://schemas.microsoft.com/office/powerpoint/2010/main" val="2149214239"/>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p>
        </p:txBody>
      </p:sp>
      <p:sp>
        <p:nvSpPr>
          <p:cNvPr id="7" name="TextBox 6"/>
          <p:cNvSpPr txBox="1"/>
          <p:nvPr/>
        </p:nvSpPr>
        <p:spPr>
          <a:xfrm>
            <a:off x="827584" y="2673499"/>
            <a:ext cx="8316416" cy="10156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457200" indent="-457200">
              <a:buFont typeface="Wingdings" panose="05000000000000000000" pitchFamily="2" charset="2"/>
              <a:buChar char="Ø"/>
            </a:pPr>
            <a:r>
              <a:rPr lang="en-GB" sz="2000" i="1" dirty="0" smtClean="0">
                <a:ln>
                  <a:solidFill>
                    <a:schemeClr val="tx1"/>
                  </a:solidFill>
                </a:ln>
                <a:solidFill>
                  <a:srgbClr val="FF0000"/>
                </a:solidFill>
                <a:effectLst>
                  <a:glow rad="50800">
                    <a:srgbClr val="FFFF00"/>
                  </a:glow>
                </a:effectLst>
              </a:rPr>
              <a:t>“You are worthy to take the scroll and open the seals” </a:t>
            </a:r>
          </a:p>
          <a:p>
            <a:pPr marL="457200" indent="-457200">
              <a:buFont typeface="Wingdings" panose="05000000000000000000" pitchFamily="2" charset="2"/>
              <a:buChar char="Ø"/>
            </a:pPr>
            <a:r>
              <a:rPr lang="en-GB" sz="2000" i="1" dirty="0" smtClean="0">
                <a:ln>
                  <a:solidFill>
                    <a:schemeClr val="tx1"/>
                  </a:solidFill>
                </a:ln>
                <a:solidFill>
                  <a:srgbClr val="FF0000"/>
                </a:solidFill>
                <a:effectLst>
                  <a:glow rad="50800">
                    <a:srgbClr val="FFFF00"/>
                  </a:glow>
                </a:effectLst>
              </a:rPr>
              <a:t>“Worthy is the Lamb that was slain”</a:t>
            </a:r>
          </a:p>
          <a:p>
            <a:pPr marL="457200" indent="-457200">
              <a:buFont typeface="Wingdings" panose="05000000000000000000" pitchFamily="2" charset="2"/>
              <a:buChar char="Ø"/>
            </a:pPr>
            <a:r>
              <a:rPr lang="en-GB" sz="2000" i="1" dirty="0" smtClean="0">
                <a:ln>
                  <a:solidFill>
                    <a:schemeClr val="tx1"/>
                  </a:solidFill>
                </a:ln>
                <a:solidFill>
                  <a:srgbClr val="FF0000"/>
                </a:solidFill>
                <a:effectLst>
                  <a:glow rad="50800">
                    <a:srgbClr val="FFFF00"/>
                  </a:glow>
                </a:effectLst>
              </a:rPr>
              <a:t>“Praise and honour to God and to the Lamb” </a:t>
            </a:r>
            <a:r>
              <a:rPr lang="en-GB" sz="2000" dirty="0" smtClean="0">
                <a:ln>
                  <a:solidFill>
                    <a:schemeClr val="tx1"/>
                  </a:solidFill>
                </a:ln>
                <a:solidFill>
                  <a:srgbClr val="FF0000"/>
                </a:solidFill>
                <a:effectLst>
                  <a:glow rad="50800">
                    <a:srgbClr val="FFFF00"/>
                  </a:glow>
                </a:effectLst>
              </a:rPr>
              <a:t>(v.13)</a:t>
            </a:r>
            <a:endParaRPr lang="en-GB" sz="2000" i="1" dirty="0">
              <a:ln>
                <a:solidFill>
                  <a:schemeClr val="tx1"/>
                </a:solidFill>
              </a:ln>
              <a:solidFill>
                <a:srgbClr val="FF0000"/>
              </a:solidFill>
              <a:effectLst>
                <a:glow rad="50800">
                  <a:srgbClr val="FFFF00"/>
                </a:glow>
              </a:effectLst>
            </a:endParaRPr>
          </a:p>
        </p:txBody>
      </p:sp>
      <p:sp>
        <p:nvSpPr>
          <p:cNvPr id="3" name="TextBox 2"/>
          <p:cNvSpPr txBox="1"/>
          <p:nvPr/>
        </p:nvSpPr>
        <p:spPr>
          <a:xfrm>
            <a:off x="3491880" y="3730337"/>
            <a:ext cx="2160240" cy="52322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algn="ctr"/>
            <a:r>
              <a:rPr lang="en-GB" sz="2800" b="1" cap="all" dirty="0" smtClean="0">
                <a:ln>
                  <a:solidFill>
                    <a:schemeClr val="accent4"/>
                  </a:solidFill>
                </a:ln>
                <a:solidFill>
                  <a:srgbClr val="FF0000"/>
                </a:solidFill>
                <a:effectLst>
                  <a:glow rad="127000">
                    <a:srgbClr val="FFC000"/>
                  </a:glow>
                  <a:outerShdw blurRad="38100" dist="38100" dir="2700000" algn="tl">
                    <a:srgbClr val="000000">
                      <a:alpha val="43137"/>
                    </a:srgbClr>
                  </a:outerShdw>
                </a:effectLst>
              </a:rPr>
              <a:t>THE trinity</a:t>
            </a:r>
            <a:endParaRPr lang="en-GB" sz="2800" b="1" cap="all" dirty="0">
              <a:ln>
                <a:solidFill>
                  <a:schemeClr val="accent4"/>
                </a:solidFill>
              </a:ln>
              <a:solidFill>
                <a:srgbClr val="FF0000"/>
              </a:solidFill>
              <a:effectLst>
                <a:glow rad="127000">
                  <a:srgbClr val="FFC000"/>
                </a:glow>
                <a:outerShdw blurRad="38100" dist="38100" dir="2700000" algn="tl">
                  <a:srgbClr val="000000">
                    <a:alpha val="43137"/>
                  </a:srgbClr>
                </a:outerShdw>
              </a:effectLs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6211" y="4366270"/>
            <a:ext cx="1231578" cy="1850732"/>
          </a:xfrm>
          <a:prstGeom prst="rect">
            <a:avLst/>
          </a:prstGeom>
        </p:spPr>
      </p:pic>
      <p:sp>
        <p:nvSpPr>
          <p:cNvPr id="8" name="Multiply 7"/>
          <p:cNvSpPr/>
          <p:nvPr/>
        </p:nvSpPr>
        <p:spPr>
          <a:xfrm>
            <a:off x="3956211" y="4725144"/>
            <a:ext cx="1231578" cy="106525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9400163"/>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p>
        </p:txBody>
      </p:sp>
      <p:sp>
        <p:nvSpPr>
          <p:cNvPr id="7" name="TextBox 6"/>
          <p:cNvSpPr txBox="1"/>
          <p:nvPr/>
        </p:nvSpPr>
        <p:spPr>
          <a:xfrm>
            <a:off x="611560" y="2673499"/>
            <a:ext cx="8532440" cy="18158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“You are worthy to take the scroll and open the seals” </a:t>
            </a:r>
          </a:p>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“Worthy is the Lamb that was slain”</a:t>
            </a:r>
          </a:p>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“Praise and honour to God and to the Lamb” </a:t>
            </a:r>
            <a:r>
              <a:rPr lang="en-GB" sz="2800" dirty="0" smtClean="0">
                <a:ln>
                  <a:solidFill>
                    <a:schemeClr val="tx1"/>
                  </a:solidFill>
                </a:ln>
                <a:solidFill>
                  <a:srgbClr val="FF0000"/>
                </a:solidFill>
                <a:effectLst>
                  <a:glow rad="50800">
                    <a:srgbClr val="FFFF00"/>
                  </a:glow>
                </a:effectLst>
              </a:rPr>
              <a:t>(v.13)</a:t>
            </a:r>
          </a:p>
          <a:p>
            <a:pPr marL="457200" indent="-457200">
              <a:buFont typeface="Wingdings" panose="05000000000000000000" pitchFamily="2" charset="2"/>
              <a:buChar char="Ø"/>
            </a:pPr>
            <a:r>
              <a:rPr lang="en-GB" sz="2800" i="1" dirty="0" smtClean="0">
                <a:ln>
                  <a:solidFill>
                    <a:schemeClr val="tx1"/>
                  </a:solidFill>
                </a:ln>
                <a:solidFill>
                  <a:srgbClr val="FF0000"/>
                </a:solidFill>
                <a:effectLst>
                  <a:glow rad="50800">
                    <a:srgbClr val="FFFF00"/>
                  </a:glow>
                </a:effectLst>
              </a:rPr>
              <a:t>“Amen!”</a:t>
            </a:r>
            <a:endParaRPr lang="en-GB" sz="2800" i="1"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2421303902"/>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endParaRPr lang="en-GB" sz="3200" b="1" dirty="0">
              <a:ln>
                <a:solidFill>
                  <a:schemeClr val="tx1"/>
                </a:solidFill>
              </a:ln>
              <a:solidFill>
                <a:schemeClr val="tx2"/>
              </a:solidFill>
              <a:effectLst>
                <a:glow rad="63500">
                  <a:schemeClr val="bg1"/>
                </a:glow>
              </a:effectLst>
            </a:endParaRPr>
          </a:p>
        </p:txBody>
      </p:sp>
      <p:sp>
        <p:nvSpPr>
          <p:cNvPr id="3" name="TextBox 2"/>
          <p:cNvSpPr txBox="1"/>
          <p:nvPr/>
        </p:nvSpPr>
        <p:spPr>
          <a:xfrm>
            <a:off x="323528" y="2780928"/>
            <a:ext cx="8640960" cy="58477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GB" sz="3200" b="1" dirty="0">
                <a:ln>
                  <a:solidFill>
                    <a:schemeClr val="tx1"/>
                  </a:solidFill>
                </a:ln>
                <a:solidFill>
                  <a:srgbClr val="3B941C"/>
                </a:solidFill>
                <a:effectLst>
                  <a:glow rad="38100">
                    <a:schemeClr val="accent3"/>
                  </a:glow>
                </a:effectLst>
              </a:rPr>
              <a:t>Conclusion. What constitutes true worship</a:t>
            </a:r>
            <a:r>
              <a:rPr lang="en-GB" sz="3200" b="1" dirty="0" smtClean="0">
                <a:ln>
                  <a:solidFill>
                    <a:schemeClr val="tx1"/>
                  </a:solidFill>
                </a:ln>
                <a:solidFill>
                  <a:srgbClr val="3B941C"/>
                </a:solidFill>
                <a:effectLst>
                  <a:glow rad="38100">
                    <a:schemeClr val="accent3"/>
                  </a:glow>
                </a:effectLst>
              </a:rPr>
              <a:t>?</a:t>
            </a:r>
            <a:endParaRPr lang="en-GB" dirty="0"/>
          </a:p>
        </p:txBody>
      </p:sp>
    </p:spTree>
    <p:extLst>
      <p:ext uri="{BB962C8B-B14F-4D97-AF65-F5344CB8AC3E}">
        <p14:creationId xmlns:p14="http://schemas.microsoft.com/office/powerpoint/2010/main" val="166031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endParaRPr lang="en-GB" sz="3200" b="1" dirty="0">
              <a:ln>
                <a:solidFill>
                  <a:schemeClr val="tx1"/>
                </a:solidFill>
              </a:ln>
              <a:solidFill>
                <a:schemeClr val="tx2"/>
              </a:solidFill>
              <a:effectLst>
                <a:glow rad="63500">
                  <a:schemeClr val="bg1"/>
                </a:glow>
              </a:effectLst>
            </a:endParaRPr>
          </a:p>
        </p:txBody>
      </p:sp>
      <p:sp>
        <p:nvSpPr>
          <p:cNvPr id="3" name="TextBox 2"/>
          <p:cNvSpPr txBox="1"/>
          <p:nvPr/>
        </p:nvSpPr>
        <p:spPr>
          <a:xfrm>
            <a:off x="323528" y="2780928"/>
            <a:ext cx="8640960" cy="58477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GB" sz="3200" b="1" dirty="0">
                <a:ln>
                  <a:solidFill>
                    <a:schemeClr val="tx1"/>
                  </a:solidFill>
                </a:ln>
                <a:solidFill>
                  <a:srgbClr val="3B941C"/>
                </a:solidFill>
                <a:effectLst>
                  <a:glow rad="38100">
                    <a:schemeClr val="accent3"/>
                  </a:glow>
                </a:effectLst>
              </a:rPr>
              <a:t>Conclusion. What constitutes true worship</a:t>
            </a:r>
            <a:r>
              <a:rPr lang="en-GB" sz="3200" b="1" dirty="0" smtClean="0">
                <a:ln>
                  <a:solidFill>
                    <a:schemeClr val="tx1"/>
                  </a:solidFill>
                </a:ln>
                <a:solidFill>
                  <a:srgbClr val="3B941C"/>
                </a:solidFill>
                <a:effectLst>
                  <a:glow rad="38100">
                    <a:schemeClr val="accent3"/>
                  </a:glow>
                </a:effectLst>
              </a:rPr>
              <a:t>?</a:t>
            </a:r>
            <a:endParaRPr lang="en-GB" dirty="0"/>
          </a:p>
        </p:txBody>
      </p:sp>
      <p:sp>
        <p:nvSpPr>
          <p:cNvPr id="5" name="TextBox 4"/>
          <p:cNvSpPr txBox="1"/>
          <p:nvPr/>
        </p:nvSpPr>
        <p:spPr>
          <a:xfrm>
            <a:off x="354360" y="3374076"/>
            <a:ext cx="8610128" cy="523220"/>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pPr marL="541338" indent="-541338">
              <a:buFont typeface="Calibri" panose="020F0502020204030204" pitchFamily="34" charset="0"/>
              <a:buChar char="→"/>
            </a:pPr>
            <a:r>
              <a:rPr lang="en-GB" sz="2800" b="1" dirty="0" smtClean="0">
                <a:ln>
                  <a:solidFill>
                    <a:schemeClr val="tx1"/>
                  </a:solidFill>
                </a:ln>
                <a:solidFill>
                  <a:srgbClr val="FF0000"/>
                </a:solidFill>
                <a:effectLst>
                  <a:glow rad="50800">
                    <a:srgbClr val="FFFF00"/>
                  </a:glow>
                </a:effectLst>
              </a:rPr>
              <a:t>Adoration </a:t>
            </a:r>
            <a:r>
              <a:rPr lang="en-GB" sz="2800" i="1" dirty="0" smtClean="0">
                <a:ln>
                  <a:solidFill>
                    <a:schemeClr val="tx1"/>
                  </a:solidFill>
                </a:ln>
                <a:solidFill>
                  <a:srgbClr val="FF0000"/>
                </a:solidFill>
                <a:effectLst>
                  <a:glow rad="63500">
                    <a:srgbClr val="FFFF00"/>
                  </a:glow>
                </a:effectLst>
              </a:rPr>
              <a:t>“</a:t>
            </a:r>
            <a:r>
              <a:rPr lang="en-GB" sz="2400" b="1" i="1" dirty="0" smtClean="0">
                <a:solidFill>
                  <a:srgbClr val="C00000"/>
                </a:solidFill>
                <a:effectLst>
                  <a:glow rad="63500">
                    <a:srgbClr val="FFFF00"/>
                  </a:glow>
                </a:effectLst>
              </a:rPr>
              <a:t>They fell </a:t>
            </a:r>
            <a:r>
              <a:rPr lang="en-GB" sz="2400" b="1" i="1" dirty="0">
                <a:solidFill>
                  <a:srgbClr val="C00000"/>
                </a:solidFill>
                <a:effectLst>
                  <a:glow rad="63500">
                    <a:srgbClr val="FFFF00"/>
                  </a:glow>
                </a:effectLst>
              </a:rPr>
              <a:t>down before the </a:t>
            </a:r>
            <a:r>
              <a:rPr lang="en-GB" sz="2400" b="1" i="1" dirty="0" smtClean="0">
                <a:solidFill>
                  <a:srgbClr val="C00000"/>
                </a:solidFill>
                <a:effectLst>
                  <a:glow rad="63500">
                    <a:srgbClr val="FFFF00"/>
                  </a:glow>
                </a:effectLst>
              </a:rPr>
              <a:t>Lamb”. </a:t>
            </a:r>
            <a:endParaRPr lang="en-GB" sz="2800" b="1" dirty="0">
              <a:ln>
                <a:solidFill>
                  <a:schemeClr val="tx1"/>
                </a:solidFill>
              </a:ln>
              <a:solidFill>
                <a:srgbClr val="FF0000"/>
              </a:solidFill>
              <a:effectLst>
                <a:glow rad="63500">
                  <a:srgbClr val="FFFF00"/>
                </a:glow>
              </a:effectLst>
            </a:endParaRPr>
          </a:p>
        </p:txBody>
      </p:sp>
    </p:spTree>
    <p:extLst>
      <p:ext uri="{BB962C8B-B14F-4D97-AF65-F5344CB8AC3E}">
        <p14:creationId xmlns:p14="http://schemas.microsoft.com/office/powerpoint/2010/main" val="3896992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endParaRPr lang="en-GB" sz="3200" b="1" dirty="0">
              <a:ln>
                <a:solidFill>
                  <a:schemeClr val="tx1"/>
                </a:solidFill>
              </a:ln>
              <a:solidFill>
                <a:schemeClr val="tx2"/>
              </a:solidFill>
              <a:effectLst>
                <a:glow rad="63500">
                  <a:schemeClr val="bg1"/>
                </a:glow>
              </a:effectLst>
            </a:endParaRPr>
          </a:p>
        </p:txBody>
      </p:sp>
      <p:sp>
        <p:nvSpPr>
          <p:cNvPr id="3" name="TextBox 2"/>
          <p:cNvSpPr txBox="1"/>
          <p:nvPr/>
        </p:nvSpPr>
        <p:spPr>
          <a:xfrm>
            <a:off x="323528" y="2780928"/>
            <a:ext cx="8640960" cy="58477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GB" sz="3200" b="1" dirty="0">
                <a:ln>
                  <a:solidFill>
                    <a:schemeClr val="tx1"/>
                  </a:solidFill>
                </a:ln>
                <a:solidFill>
                  <a:srgbClr val="3B941C"/>
                </a:solidFill>
                <a:effectLst>
                  <a:glow rad="38100">
                    <a:schemeClr val="accent3"/>
                  </a:glow>
                </a:effectLst>
              </a:rPr>
              <a:t>Conclusion. What constitutes true worship</a:t>
            </a:r>
            <a:r>
              <a:rPr lang="en-GB" sz="3200" b="1" dirty="0" smtClean="0">
                <a:ln>
                  <a:solidFill>
                    <a:schemeClr val="tx1"/>
                  </a:solidFill>
                </a:ln>
                <a:solidFill>
                  <a:srgbClr val="3B941C"/>
                </a:solidFill>
                <a:effectLst>
                  <a:glow rad="38100">
                    <a:schemeClr val="accent3"/>
                  </a:glow>
                </a:effectLst>
              </a:rPr>
              <a:t>?</a:t>
            </a:r>
            <a:endParaRPr lang="en-GB" dirty="0"/>
          </a:p>
        </p:txBody>
      </p:sp>
      <p:sp>
        <p:nvSpPr>
          <p:cNvPr id="5" name="TextBox 4"/>
          <p:cNvSpPr txBox="1"/>
          <p:nvPr/>
        </p:nvSpPr>
        <p:spPr>
          <a:xfrm>
            <a:off x="354360" y="3374076"/>
            <a:ext cx="8610128" cy="954107"/>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pPr marL="541338" indent="-541338">
              <a:buFont typeface="Calibri" panose="020F0502020204030204" pitchFamily="34" charset="0"/>
              <a:buChar char="→"/>
            </a:pPr>
            <a:r>
              <a:rPr lang="en-GB" sz="2400" b="1" dirty="0" smtClean="0">
                <a:ln>
                  <a:solidFill>
                    <a:schemeClr val="tx1"/>
                  </a:solidFill>
                </a:ln>
                <a:solidFill>
                  <a:srgbClr val="FF0000"/>
                </a:solidFill>
                <a:effectLst>
                  <a:glow rad="63500">
                    <a:srgbClr val="FFFF00"/>
                  </a:glow>
                </a:effectLst>
              </a:rPr>
              <a:t>Adoration</a:t>
            </a:r>
            <a:r>
              <a:rPr lang="en-GB" sz="2800" b="1" dirty="0" smtClean="0">
                <a:ln>
                  <a:solidFill>
                    <a:schemeClr val="tx1"/>
                  </a:solidFill>
                </a:ln>
                <a:solidFill>
                  <a:srgbClr val="FF0000"/>
                </a:solidFill>
                <a:effectLst>
                  <a:glow rad="63500">
                    <a:srgbClr val="FFFF00"/>
                  </a:glow>
                </a:effectLst>
              </a:rPr>
              <a:t> </a:t>
            </a:r>
            <a:r>
              <a:rPr lang="en-GB" sz="2800" i="1" dirty="0" smtClean="0">
                <a:ln>
                  <a:solidFill>
                    <a:schemeClr val="tx1"/>
                  </a:solidFill>
                </a:ln>
                <a:solidFill>
                  <a:srgbClr val="FF0000"/>
                </a:solidFill>
                <a:effectLst>
                  <a:glow rad="63500">
                    <a:srgbClr val="FFFF00"/>
                  </a:glow>
                </a:effectLst>
              </a:rPr>
              <a:t>“</a:t>
            </a:r>
            <a:r>
              <a:rPr lang="en-GB" sz="2400" b="1" i="1" dirty="0" smtClean="0">
                <a:solidFill>
                  <a:srgbClr val="C00000"/>
                </a:solidFill>
                <a:effectLst>
                  <a:glow rad="63500">
                    <a:srgbClr val="FFFF00"/>
                  </a:glow>
                </a:effectLst>
              </a:rPr>
              <a:t>They fell </a:t>
            </a:r>
            <a:r>
              <a:rPr lang="en-GB" sz="2400" b="1" i="1" dirty="0">
                <a:solidFill>
                  <a:srgbClr val="C00000"/>
                </a:solidFill>
                <a:effectLst>
                  <a:glow rad="63500">
                    <a:srgbClr val="FFFF00"/>
                  </a:glow>
                </a:effectLst>
              </a:rPr>
              <a:t>down before the </a:t>
            </a:r>
            <a:r>
              <a:rPr lang="en-GB" sz="2400" b="1" i="1" dirty="0" smtClean="0">
                <a:solidFill>
                  <a:srgbClr val="C00000"/>
                </a:solidFill>
                <a:effectLst>
                  <a:glow rad="63500">
                    <a:srgbClr val="FFFF00"/>
                  </a:glow>
                </a:effectLst>
              </a:rPr>
              <a:t>Lamb”.</a:t>
            </a:r>
          </a:p>
          <a:p>
            <a:pPr marL="541338" indent="-541338">
              <a:buFont typeface="Calibri" panose="020F0502020204030204" pitchFamily="34" charset="0"/>
              <a:buChar char="→"/>
            </a:pPr>
            <a:r>
              <a:rPr lang="en-GB" sz="2800" b="1" dirty="0" smtClean="0">
                <a:ln>
                  <a:solidFill>
                    <a:schemeClr val="tx1"/>
                  </a:solidFill>
                </a:ln>
                <a:solidFill>
                  <a:srgbClr val="FF0000"/>
                </a:solidFill>
                <a:effectLst>
                  <a:glow rad="63500">
                    <a:srgbClr val="FFFF00"/>
                  </a:glow>
                </a:effectLst>
              </a:rPr>
              <a:t>Harps and Incense</a:t>
            </a:r>
            <a:r>
              <a:rPr lang="en-GB" sz="2800" b="1" i="1" dirty="0" smtClean="0">
                <a:ln>
                  <a:solidFill>
                    <a:schemeClr val="tx1"/>
                  </a:solidFill>
                </a:ln>
                <a:solidFill>
                  <a:srgbClr val="FF0000"/>
                </a:solidFill>
                <a:effectLst>
                  <a:glow rad="63500">
                    <a:srgbClr val="FFFF00"/>
                  </a:glow>
                </a:effectLst>
              </a:rPr>
              <a:t> </a:t>
            </a:r>
            <a:endParaRPr lang="en-GB" sz="2800" b="1" dirty="0">
              <a:ln>
                <a:solidFill>
                  <a:schemeClr val="tx1"/>
                </a:solidFill>
              </a:ln>
              <a:solidFill>
                <a:srgbClr val="FF0000"/>
              </a:solidFill>
              <a:effectLst>
                <a:glow rad="63500">
                  <a:srgbClr val="FFFF00"/>
                </a:glow>
              </a:effectLst>
            </a:endParaRPr>
          </a:p>
        </p:txBody>
      </p:sp>
    </p:spTree>
    <p:extLst>
      <p:ext uri="{BB962C8B-B14F-4D97-AF65-F5344CB8AC3E}">
        <p14:creationId xmlns:p14="http://schemas.microsoft.com/office/powerpoint/2010/main" val="530683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endParaRPr lang="en-GB" sz="3200" b="1" dirty="0">
              <a:ln>
                <a:solidFill>
                  <a:schemeClr val="tx1"/>
                </a:solidFill>
              </a:ln>
              <a:solidFill>
                <a:schemeClr val="tx2"/>
              </a:solidFill>
              <a:effectLst>
                <a:glow rad="63500">
                  <a:schemeClr val="bg1"/>
                </a:glow>
              </a:effectLst>
            </a:endParaRPr>
          </a:p>
        </p:txBody>
      </p:sp>
      <p:sp>
        <p:nvSpPr>
          <p:cNvPr id="3" name="TextBox 2"/>
          <p:cNvSpPr txBox="1"/>
          <p:nvPr/>
        </p:nvSpPr>
        <p:spPr>
          <a:xfrm>
            <a:off x="323528" y="2780928"/>
            <a:ext cx="8640960" cy="58477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GB" sz="3200" b="1" dirty="0">
                <a:ln>
                  <a:solidFill>
                    <a:schemeClr val="tx1"/>
                  </a:solidFill>
                </a:ln>
                <a:solidFill>
                  <a:srgbClr val="3B941C"/>
                </a:solidFill>
                <a:effectLst>
                  <a:glow rad="38100">
                    <a:schemeClr val="accent3"/>
                  </a:glow>
                </a:effectLst>
              </a:rPr>
              <a:t>Conclusion. What constitutes true worship</a:t>
            </a:r>
            <a:r>
              <a:rPr lang="en-GB" sz="3200" b="1" dirty="0" smtClean="0">
                <a:ln>
                  <a:solidFill>
                    <a:schemeClr val="tx1"/>
                  </a:solidFill>
                </a:ln>
                <a:solidFill>
                  <a:srgbClr val="3B941C"/>
                </a:solidFill>
                <a:effectLst>
                  <a:glow rad="38100">
                    <a:schemeClr val="accent3"/>
                  </a:glow>
                </a:effectLst>
              </a:rPr>
              <a:t>?</a:t>
            </a:r>
            <a:endParaRPr lang="en-GB" dirty="0"/>
          </a:p>
        </p:txBody>
      </p:sp>
      <p:sp>
        <p:nvSpPr>
          <p:cNvPr id="5" name="TextBox 4"/>
          <p:cNvSpPr txBox="1"/>
          <p:nvPr/>
        </p:nvSpPr>
        <p:spPr>
          <a:xfrm>
            <a:off x="354360" y="3374076"/>
            <a:ext cx="8610128" cy="1384995"/>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pPr marL="541338" indent="-541338">
              <a:buFont typeface="Calibri" panose="020F0502020204030204" pitchFamily="34" charset="0"/>
              <a:buChar char="→"/>
            </a:pPr>
            <a:r>
              <a:rPr lang="en-GB" sz="2800" b="1" dirty="0" smtClean="0">
                <a:ln>
                  <a:solidFill>
                    <a:schemeClr val="tx1"/>
                  </a:solidFill>
                </a:ln>
                <a:solidFill>
                  <a:srgbClr val="FF0000"/>
                </a:solidFill>
                <a:effectLst>
                  <a:glow rad="63500">
                    <a:srgbClr val="FFFF00"/>
                  </a:glow>
                </a:effectLst>
              </a:rPr>
              <a:t>Adoration </a:t>
            </a:r>
            <a:r>
              <a:rPr lang="en-GB" sz="2800" i="1" dirty="0" smtClean="0">
                <a:solidFill>
                  <a:srgbClr val="FF0000"/>
                </a:solidFill>
                <a:effectLst>
                  <a:glow rad="63500">
                    <a:srgbClr val="FFFF00"/>
                  </a:glow>
                </a:effectLst>
              </a:rPr>
              <a:t>“</a:t>
            </a:r>
            <a:r>
              <a:rPr lang="en-GB" sz="2400" b="1" i="1" dirty="0" smtClean="0">
                <a:solidFill>
                  <a:srgbClr val="C00000"/>
                </a:solidFill>
                <a:effectLst>
                  <a:glow rad="63500">
                    <a:srgbClr val="FFFF00"/>
                  </a:glow>
                </a:effectLst>
              </a:rPr>
              <a:t>They fell </a:t>
            </a:r>
            <a:r>
              <a:rPr lang="en-GB" sz="2400" b="1" i="1" dirty="0">
                <a:solidFill>
                  <a:srgbClr val="C00000"/>
                </a:solidFill>
                <a:effectLst>
                  <a:glow rad="63500">
                    <a:srgbClr val="FFFF00"/>
                  </a:glow>
                </a:effectLst>
              </a:rPr>
              <a:t>down before the </a:t>
            </a:r>
            <a:r>
              <a:rPr lang="en-GB" sz="2400" b="1" i="1" dirty="0" smtClean="0">
                <a:solidFill>
                  <a:srgbClr val="C00000"/>
                </a:solidFill>
                <a:effectLst>
                  <a:glow rad="63500">
                    <a:srgbClr val="FFFF00"/>
                  </a:glow>
                </a:effectLst>
              </a:rPr>
              <a:t>Lamb”.</a:t>
            </a:r>
          </a:p>
          <a:p>
            <a:pPr marL="541338" indent="-541338">
              <a:buFont typeface="Calibri" panose="020F0502020204030204" pitchFamily="34" charset="0"/>
              <a:buChar char="→"/>
            </a:pPr>
            <a:r>
              <a:rPr lang="en-GB" sz="2800" b="1" dirty="0" smtClean="0">
                <a:ln>
                  <a:solidFill>
                    <a:schemeClr val="tx1"/>
                  </a:solidFill>
                </a:ln>
                <a:solidFill>
                  <a:srgbClr val="FF0000"/>
                </a:solidFill>
                <a:effectLst>
                  <a:glow rad="63500">
                    <a:srgbClr val="FFFF00"/>
                  </a:glow>
                </a:effectLst>
              </a:rPr>
              <a:t>Harps and Incense</a:t>
            </a:r>
          </a:p>
          <a:p>
            <a:pPr marL="541338" indent="-541338">
              <a:buFont typeface="Calibri" panose="020F0502020204030204" pitchFamily="34" charset="0"/>
              <a:buChar char="→"/>
            </a:pPr>
            <a:r>
              <a:rPr lang="en-GB" sz="2800" b="1" dirty="0" smtClean="0">
                <a:ln>
                  <a:solidFill>
                    <a:schemeClr val="tx1"/>
                  </a:solidFill>
                </a:ln>
                <a:solidFill>
                  <a:srgbClr val="FF0000"/>
                </a:solidFill>
                <a:effectLst>
                  <a:glow rad="63500">
                    <a:srgbClr val="FFFF00"/>
                  </a:glow>
                </a:effectLst>
              </a:rPr>
              <a:t>New Song</a:t>
            </a:r>
            <a:r>
              <a:rPr lang="en-GB" sz="2800" b="1" i="1" dirty="0" smtClean="0">
                <a:ln>
                  <a:solidFill>
                    <a:schemeClr val="tx1"/>
                  </a:solidFill>
                </a:ln>
                <a:solidFill>
                  <a:srgbClr val="FF0000"/>
                </a:solidFill>
                <a:effectLst>
                  <a:glow rad="63500">
                    <a:srgbClr val="FFFF00"/>
                  </a:glow>
                </a:effectLst>
              </a:rPr>
              <a:t> </a:t>
            </a:r>
            <a:endParaRPr lang="en-GB" sz="2800" b="1" dirty="0">
              <a:ln>
                <a:solidFill>
                  <a:schemeClr val="tx1"/>
                </a:solidFill>
              </a:ln>
              <a:solidFill>
                <a:srgbClr val="FF0000"/>
              </a:solidFill>
              <a:effectLst>
                <a:glow rad="63500">
                  <a:srgbClr val="FFFF00"/>
                </a:glow>
              </a:effectLst>
            </a:endParaRPr>
          </a:p>
        </p:txBody>
      </p:sp>
    </p:spTree>
    <p:extLst>
      <p:ext uri="{BB962C8B-B14F-4D97-AF65-F5344CB8AC3E}">
        <p14:creationId xmlns:p14="http://schemas.microsoft.com/office/powerpoint/2010/main" val="346140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p:spPr>
      </p:pic>
      <p:sp>
        <p:nvSpPr>
          <p:cNvPr id="4" name="Title 3"/>
          <p:cNvSpPr>
            <a:spLocks noGrp="1"/>
          </p:cNvSpPr>
          <p:nvPr>
            <p:ph type="title"/>
          </p:nvPr>
        </p:nvSpPr>
        <p:spPr>
          <a:xfrm>
            <a:off x="457201" y="260648"/>
            <a:ext cx="8229600" cy="72008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10" name="TextBox 9"/>
          <p:cNvSpPr txBox="1"/>
          <p:nvPr/>
        </p:nvSpPr>
        <p:spPr>
          <a:xfrm>
            <a:off x="152637" y="1844824"/>
            <a:ext cx="4392488" cy="28007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GB" sz="3200" b="1" dirty="0" smtClean="0">
                <a:ln>
                  <a:solidFill>
                    <a:schemeClr val="accent1">
                      <a:shade val="50000"/>
                    </a:schemeClr>
                  </a:solidFill>
                </a:ln>
                <a:solidFill>
                  <a:srgbClr val="C00000"/>
                </a:solidFill>
                <a:effectLst>
                  <a:glow rad="63500">
                    <a:schemeClr val="bg2"/>
                  </a:glow>
                  <a:outerShdw blurRad="38100" dist="38100" dir="2700000" algn="tl">
                    <a:srgbClr val="000000">
                      <a:alpha val="43137"/>
                    </a:srgbClr>
                  </a:outerShdw>
                </a:effectLst>
              </a:rPr>
              <a:t>Category 1</a:t>
            </a:r>
          </a:p>
          <a:p>
            <a:pPr algn="ctr"/>
            <a:r>
              <a:rPr lang="en-GB" sz="3200" b="1" dirty="0" smtClean="0">
                <a:ln>
                  <a:solidFill>
                    <a:schemeClr val="accent1">
                      <a:shade val="50000"/>
                    </a:schemeClr>
                  </a:solidFill>
                </a:ln>
                <a:solidFill>
                  <a:srgbClr val="C00000"/>
                </a:solidFill>
                <a:effectLst>
                  <a:outerShdw blurRad="38100" dist="38100" dir="2700000" algn="tl">
                    <a:srgbClr val="000000">
                      <a:alpha val="43137"/>
                    </a:srgbClr>
                  </a:outerShdw>
                </a:effectLst>
              </a:rPr>
              <a:t>Focus on earth</a:t>
            </a:r>
          </a:p>
          <a:p>
            <a:pPr marL="457200" indent="-457200">
              <a:buFont typeface="Arial" panose="020B0604020202020204" pitchFamily="34" charset="0"/>
              <a:buChar char="•"/>
            </a:pPr>
            <a:r>
              <a:rPr lang="en-GB" sz="2800" b="1" dirty="0" smtClean="0">
                <a:ln>
                  <a:solidFill>
                    <a:schemeClr val="accent1">
                      <a:shade val="50000"/>
                    </a:schemeClr>
                  </a:solidFill>
                </a:ln>
                <a:solidFill>
                  <a:schemeClr val="tx2">
                    <a:lumMod val="75000"/>
                  </a:schemeClr>
                </a:solidFill>
                <a:effectLst>
                  <a:glow rad="63500">
                    <a:schemeClr val="bg1"/>
                  </a:glow>
                  <a:outerShdw blurRad="38100" dist="38100" dir="2700000" algn="tl">
                    <a:srgbClr val="000000">
                      <a:alpha val="43137"/>
                    </a:srgbClr>
                  </a:outerShdw>
                </a:effectLst>
              </a:rPr>
              <a:t>“Late great planet earth”</a:t>
            </a:r>
          </a:p>
          <a:p>
            <a:pPr marL="457200" indent="-457200">
              <a:buFont typeface="Arial" panose="020B0604020202020204" pitchFamily="34" charset="0"/>
              <a:buChar char="•"/>
            </a:pPr>
            <a:r>
              <a:rPr lang="en-GB" sz="2800" b="1" dirty="0" smtClean="0">
                <a:ln>
                  <a:solidFill>
                    <a:schemeClr val="accent1">
                      <a:shade val="50000"/>
                    </a:schemeClr>
                  </a:solidFill>
                </a:ln>
                <a:solidFill>
                  <a:schemeClr val="tx2">
                    <a:lumMod val="75000"/>
                  </a:schemeClr>
                </a:solidFill>
                <a:effectLst>
                  <a:glow rad="63500">
                    <a:schemeClr val="bg1"/>
                  </a:glow>
                  <a:outerShdw blurRad="38100" dist="38100" dir="2700000" algn="tl">
                    <a:srgbClr val="000000">
                      <a:alpha val="43137"/>
                    </a:srgbClr>
                  </a:outerShdw>
                </a:effectLst>
              </a:rPr>
              <a:t>“Left behind”</a:t>
            </a:r>
          </a:p>
          <a:p>
            <a:pPr marL="457200" indent="-457200">
              <a:buFont typeface="Arial" panose="020B0604020202020204" pitchFamily="34" charset="0"/>
              <a:buChar char="•"/>
            </a:pPr>
            <a:r>
              <a:rPr lang="en-GB" sz="2800" b="1" dirty="0" smtClean="0">
                <a:ln>
                  <a:solidFill>
                    <a:schemeClr val="accent1">
                      <a:shade val="50000"/>
                    </a:schemeClr>
                  </a:solidFill>
                </a:ln>
                <a:solidFill>
                  <a:schemeClr val="tx2">
                    <a:lumMod val="75000"/>
                  </a:schemeClr>
                </a:solidFill>
                <a:effectLst>
                  <a:glow rad="63500">
                    <a:schemeClr val="bg1"/>
                  </a:glow>
                  <a:outerShdw blurRad="38100" dist="38100" dir="2700000" algn="tl">
                    <a:srgbClr val="000000">
                      <a:alpha val="43137"/>
                    </a:srgbClr>
                  </a:outerShdw>
                </a:effectLst>
              </a:rPr>
              <a:t>“Countdown to Armageddon” </a:t>
            </a:r>
            <a:endParaRPr lang="en-GB" sz="2800" b="1" dirty="0">
              <a:ln>
                <a:solidFill>
                  <a:schemeClr val="accent1">
                    <a:shade val="50000"/>
                  </a:schemeClr>
                </a:solidFill>
              </a:ln>
              <a:solidFill>
                <a:schemeClr val="tx2">
                  <a:lumMod val="75000"/>
                </a:schemeClr>
              </a:solidFill>
              <a:effectLst>
                <a:glow rad="63500">
                  <a:schemeClr val="bg1"/>
                </a:glow>
                <a:outerShdw blurRad="38100" dist="38100" dir="2700000" algn="tl">
                  <a:srgbClr val="000000">
                    <a:alpha val="43137"/>
                  </a:srgbClr>
                </a:outerShdw>
              </a:effectLst>
            </a:endParaRPr>
          </a:p>
        </p:txBody>
      </p:sp>
      <p:sp>
        <p:nvSpPr>
          <p:cNvPr id="11" name="TextBox 10"/>
          <p:cNvSpPr txBox="1"/>
          <p:nvPr/>
        </p:nvSpPr>
        <p:spPr>
          <a:xfrm>
            <a:off x="4648319" y="1844824"/>
            <a:ext cx="4392488" cy="28007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GB" sz="3200" b="1" dirty="0" smtClean="0">
                <a:ln>
                  <a:solidFill>
                    <a:schemeClr val="accent1">
                      <a:shade val="50000"/>
                    </a:schemeClr>
                  </a:solidFill>
                </a:ln>
                <a:solidFill>
                  <a:srgbClr val="C00000"/>
                </a:solidFill>
                <a:effectLst>
                  <a:glow rad="127000">
                    <a:schemeClr val="bg2"/>
                  </a:glow>
                  <a:outerShdw blurRad="38100" dist="38100" dir="2700000" algn="tl">
                    <a:srgbClr val="000000">
                      <a:alpha val="43137"/>
                    </a:srgbClr>
                  </a:outerShdw>
                </a:effectLst>
              </a:rPr>
              <a:t>Category 2</a:t>
            </a:r>
          </a:p>
          <a:p>
            <a:pPr algn="ctr"/>
            <a:r>
              <a:rPr lang="en-GB" sz="3200" b="1" dirty="0" smtClean="0">
                <a:ln>
                  <a:solidFill>
                    <a:schemeClr val="accent1">
                      <a:shade val="50000"/>
                    </a:schemeClr>
                  </a:solidFill>
                </a:ln>
                <a:solidFill>
                  <a:srgbClr val="C00000"/>
                </a:solidFill>
                <a:effectLst>
                  <a:outerShdw blurRad="38100" dist="38100" dir="2700000" algn="tl">
                    <a:srgbClr val="000000">
                      <a:alpha val="43137"/>
                    </a:srgbClr>
                  </a:outerShdw>
                </a:effectLst>
              </a:rPr>
              <a:t>Focus on heaven</a:t>
            </a:r>
          </a:p>
          <a:p>
            <a:pPr marL="457200" indent="-457200">
              <a:buFont typeface="Arial" panose="020B0604020202020204" pitchFamily="34" charset="0"/>
              <a:buChar char="•"/>
            </a:pPr>
            <a:r>
              <a:rPr lang="en-GB" sz="2800" b="1" dirty="0" smtClean="0">
                <a:ln>
                  <a:solidFill>
                    <a:schemeClr val="accent1">
                      <a:shade val="50000"/>
                    </a:schemeClr>
                  </a:solidFill>
                </a:ln>
                <a:solidFill>
                  <a:schemeClr val="tx2">
                    <a:lumMod val="75000"/>
                  </a:schemeClr>
                </a:solidFill>
                <a:effectLst>
                  <a:glow rad="63500">
                    <a:schemeClr val="bg1"/>
                  </a:glow>
                  <a:outerShdw blurRad="38100" dist="38100" dir="2700000" algn="tl">
                    <a:srgbClr val="000000">
                      <a:alpha val="43137"/>
                    </a:srgbClr>
                  </a:outerShdw>
                </a:effectLst>
              </a:rPr>
              <a:t>“More than Conquerors”</a:t>
            </a:r>
          </a:p>
          <a:p>
            <a:pPr marL="457200" indent="-457200">
              <a:buFont typeface="Arial" panose="020B0604020202020204" pitchFamily="34" charset="0"/>
              <a:buChar char="•"/>
            </a:pPr>
            <a:r>
              <a:rPr lang="en-GB" sz="2800" b="1" dirty="0" smtClean="0">
                <a:ln>
                  <a:solidFill>
                    <a:schemeClr val="accent1">
                      <a:shade val="50000"/>
                    </a:schemeClr>
                  </a:solidFill>
                </a:ln>
                <a:solidFill>
                  <a:schemeClr val="tx2">
                    <a:lumMod val="75000"/>
                  </a:schemeClr>
                </a:solidFill>
                <a:effectLst>
                  <a:glow rad="63500">
                    <a:schemeClr val="bg1"/>
                  </a:glow>
                  <a:outerShdw blurRad="38100" dist="38100" dir="2700000" algn="tl">
                    <a:srgbClr val="000000">
                      <a:alpha val="43137"/>
                    </a:srgbClr>
                  </a:outerShdw>
                </a:effectLst>
              </a:rPr>
              <a:t>“Behold the Lamb”</a:t>
            </a:r>
          </a:p>
          <a:p>
            <a:pPr marL="457200" indent="-457200">
              <a:buFont typeface="Arial" panose="020B0604020202020204" pitchFamily="34" charset="0"/>
              <a:buChar char="•"/>
            </a:pPr>
            <a:r>
              <a:rPr lang="en-GB" sz="2800" b="1" dirty="0" smtClean="0">
                <a:ln>
                  <a:solidFill>
                    <a:schemeClr val="accent1">
                      <a:shade val="50000"/>
                    </a:schemeClr>
                  </a:solidFill>
                </a:ln>
                <a:solidFill>
                  <a:schemeClr val="tx2">
                    <a:lumMod val="75000"/>
                  </a:schemeClr>
                </a:solidFill>
                <a:effectLst>
                  <a:glow rad="63500">
                    <a:schemeClr val="bg1"/>
                  </a:glow>
                  <a:outerShdw blurRad="38100" dist="38100" dir="2700000" algn="tl">
                    <a:srgbClr val="000000">
                      <a:alpha val="43137"/>
                    </a:srgbClr>
                  </a:outerShdw>
                </a:effectLst>
              </a:rPr>
              <a:t>“I saw heaven opened”</a:t>
            </a:r>
          </a:p>
          <a:p>
            <a:endParaRPr lang="en-GB" sz="2800" b="1" dirty="0">
              <a:ln>
                <a:solidFill>
                  <a:schemeClr val="accent1">
                    <a:shade val="50000"/>
                  </a:schemeClr>
                </a:solidFill>
              </a:ln>
              <a:solidFill>
                <a:schemeClr val="tx2">
                  <a:lumMod val="75000"/>
                </a:schemeClr>
              </a:solidFill>
              <a:effectLst>
                <a:glow rad="63500">
                  <a:schemeClr val="bg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2650450"/>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6"/>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endParaRPr lang="en-GB" sz="3200" b="1" dirty="0">
              <a:ln>
                <a:solidFill>
                  <a:schemeClr val="tx1"/>
                </a:solidFill>
              </a:ln>
              <a:solidFill>
                <a:schemeClr val="tx2"/>
              </a:solidFill>
              <a:effectLst>
                <a:glow rad="63500">
                  <a:schemeClr val="bg1"/>
                </a:glow>
              </a:effectLst>
            </a:endParaRPr>
          </a:p>
        </p:txBody>
      </p:sp>
      <p:sp>
        <p:nvSpPr>
          <p:cNvPr id="3" name="TextBox 2"/>
          <p:cNvSpPr txBox="1"/>
          <p:nvPr/>
        </p:nvSpPr>
        <p:spPr>
          <a:xfrm>
            <a:off x="323528" y="2780928"/>
            <a:ext cx="8640960" cy="58477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GB" sz="3200" b="1" dirty="0">
                <a:ln>
                  <a:solidFill>
                    <a:schemeClr val="tx1"/>
                  </a:solidFill>
                </a:ln>
                <a:solidFill>
                  <a:srgbClr val="3B941C"/>
                </a:solidFill>
                <a:effectLst>
                  <a:glow rad="38100">
                    <a:schemeClr val="accent3"/>
                  </a:glow>
                </a:effectLst>
              </a:rPr>
              <a:t>Conclusion. What constitutes true worship</a:t>
            </a:r>
            <a:r>
              <a:rPr lang="en-GB" sz="3200" b="1" dirty="0" smtClean="0">
                <a:ln>
                  <a:solidFill>
                    <a:schemeClr val="tx1"/>
                  </a:solidFill>
                </a:ln>
                <a:solidFill>
                  <a:srgbClr val="3B941C"/>
                </a:solidFill>
                <a:effectLst>
                  <a:glow rad="38100">
                    <a:schemeClr val="accent3"/>
                  </a:glow>
                </a:effectLst>
              </a:rPr>
              <a:t>?</a:t>
            </a:r>
            <a:endParaRPr lang="en-GB" dirty="0"/>
          </a:p>
        </p:txBody>
      </p:sp>
      <p:sp>
        <p:nvSpPr>
          <p:cNvPr id="5" name="TextBox 4"/>
          <p:cNvSpPr txBox="1"/>
          <p:nvPr/>
        </p:nvSpPr>
        <p:spPr>
          <a:xfrm>
            <a:off x="354360" y="3374076"/>
            <a:ext cx="8610128" cy="2123658"/>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pPr marL="541338" indent="-541338">
              <a:buFont typeface="Calibri" panose="020F0502020204030204" pitchFamily="34" charset="0"/>
              <a:buChar char="→"/>
            </a:pPr>
            <a:r>
              <a:rPr lang="en-GB" sz="2400" b="1" dirty="0" smtClean="0">
                <a:ln>
                  <a:solidFill>
                    <a:schemeClr val="tx1"/>
                  </a:solidFill>
                </a:ln>
                <a:solidFill>
                  <a:srgbClr val="FF0000"/>
                </a:solidFill>
                <a:effectLst>
                  <a:glow rad="63500">
                    <a:srgbClr val="FFFF00"/>
                  </a:glow>
                </a:effectLst>
              </a:rPr>
              <a:t>Adoration</a:t>
            </a:r>
            <a:r>
              <a:rPr lang="en-GB" sz="2800" b="1" dirty="0" smtClean="0">
                <a:ln>
                  <a:solidFill>
                    <a:schemeClr val="tx1"/>
                  </a:solidFill>
                </a:ln>
                <a:solidFill>
                  <a:srgbClr val="FF0000"/>
                </a:solidFill>
                <a:effectLst>
                  <a:glow rad="63500">
                    <a:srgbClr val="FFFF00"/>
                  </a:glow>
                </a:effectLst>
              </a:rPr>
              <a:t> </a:t>
            </a:r>
            <a:r>
              <a:rPr lang="en-GB" sz="2800" i="1" dirty="0" smtClean="0">
                <a:solidFill>
                  <a:srgbClr val="C00000"/>
                </a:solidFill>
                <a:effectLst>
                  <a:glow rad="63500">
                    <a:srgbClr val="FFFF00"/>
                  </a:glow>
                </a:effectLst>
              </a:rPr>
              <a:t>“</a:t>
            </a:r>
            <a:r>
              <a:rPr lang="en-GB" sz="2400" b="1" i="1" dirty="0" smtClean="0">
                <a:solidFill>
                  <a:srgbClr val="C00000"/>
                </a:solidFill>
                <a:effectLst>
                  <a:glow rad="63500">
                    <a:srgbClr val="FFFF00"/>
                  </a:glow>
                </a:effectLst>
              </a:rPr>
              <a:t>They fell </a:t>
            </a:r>
            <a:r>
              <a:rPr lang="en-GB" sz="2400" b="1" i="1" dirty="0">
                <a:solidFill>
                  <a:srgbClr val="C00000"/>
                </a:solidFill>
                <a:effectLst>
                  <a:glow rad="63500">
                    <a:srgbClr val="FFFF00"/>
                  </a:glow>
                </a:effectLst>
              </a:rPr>
              <a:t>down before the </a:t>
            </a:r>
            <a:r>
              <a:rPr lang="en-GB" sz="2400" b="1" i="1" dirty="0" smtClean="0">
                <a:solidFill>
                  <a:srgbClr val="C00000"/>
                </a:solidFill>
                <a:effectLst>
                  <a:glow rad="63500">
                    <a:srgbClr val="FFFF00"/>
                  </a:glow>
                </a:effectLst>
              </a:rPr>
              <a:t>Lamb”.</a:t>
            </a:r>
          </a:p>
          <a:p>
            <a:pPr marL="541338" indent="-541338">
              <a:buFont typeface="Calibri" panose="020F0502020204030204" pitchFamily="34" charset="0"/>
              <a:buChar char="→"/>
            </a:pPr>
            <a:r>
              <a:rPr lang="en-GB" sz="2400" b="1" dirty="0" smtClean="0">
                <a:ln>
                  <a:solidFill>
                    <a:schemeClr val="tx1"/>
                  </a:solidFill>
                </a:ln>
                <a:solidFill>
                  <a:srgbClr val="FF0000"/>
                </a:solidFill>
                <a:effectLst>
                  <a:glow rad="63500">
                    <a:srgbClr val="FFFF00"/>
                  </a:glow>
                </a:effectLst>
              </a:rPr>
              <a:t>Harps and Incense</a:t>
            </a:r>
          </a:p>
          <a:p>
            <a:pPr marL="541338" indent="-541338">
              <a:buFont typeface="Calibri" panose="020F0502020204030204" pitchFamily="34" charset="0"/>
              <a:buChar char="→"/>
            </a:pPr>
            <a:r>
              <a:rPr lang="en-GB" sz="2800" b="1" dirty="0" smtClean="0">
                <a:ln>
                  <a:solidFill>
                    <a:schemeClr val="tx1"/>
                  </a:solidFill>
                </a:ln>
                <a:solidFill>
                  <a:srgbClr val="FF0000"/>
                </a:solidFill>
                <a:effectLst>
                  <a:glow rad="63500">
                    <a:srgbClr val="FFFF00"/>
                  </a:glow>
                </a:effectLst>
              </a:rPr>
              <a:t>New Song </a:t>
            </a:r>
            <a:r>
              <a:rPr lang="en-GB" sz="2400" b="1" i="1" dirty="0" smtClean="0">
                <a:solidFill>
                  <a:srgbClr val="C00000"/>
                </a:solidFill>
                <a:effectLst>
                  <a:glow rad="63500">
                    <a:srgbClr val="FFFF00"/>
                  </a:glow>
                </a:effectLst>
              </a:rPr>
              <a:t>“Blessing and honour, glory and power  be unto him that sits on the throne and unto the Lamb, for ever and ever. </a:t>
            </a:r>
            <a:endParaRPr lang="en-GB" sz="2400" b="1" dirty="0">
              <a:solidFill>
                <a:srgbClr val="C00000"/>
              </a:solidFill>
              <a:effectLst>
                <a:glow rad="63500">
                  <a:srgbClr val="FFFF00"/>
                </a:glow>
              </a:effectLst>
            </a:endParaRPr>
          </a:p>
        </p:txBody>
      </p:sp>
      <p:pic>
        <p:nvPicPr>
          <p:cNvPr id="7" name="07 47. Worthy is the Lamb...Amen - Cor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35696" y="4921670"/>
            <a:ext cx="576064" cy="576064"/>
          </a:xfrm>
          <a:prstGeom prst="rect">
            <a:avLst/>
          </a:prstGeom>
        </p:spPr>
      </p:pic>
    </p:spTree>
    <p:extLst>
      <p:ext uri="{BB962C8B-B14F-4D97-AF65-F5344CB8AC3E}">
        <p14:creationId xmlns:p14="http://schemas.microsoft.com/office/powerpoint/2010/main" val="370541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81"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17587"/>
            <a:ext cx="9251504"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692771"/>
          </a:xfrm>
          <a:prstGeom prst="rect">
            <a:avLst/>
          </a:prstGeom>
          <a:noFill/>
        </p:spPr>
        <p:txBody>
          <a:bodyPr wrap="square" rtlCol="0">
            <a:spAutoFit/>
          </a:bodyPr>
          <a:lstStyle/>
          <a:p>
            <a:pPr marL="354013" indent="-354013">
              <a:buAutoNum type="arabicPeriod"/>
            </a:pPr>
            <a:r>
              <a:rPr lang="en-GB" sz="2400" b="1" dirty="0" smtClean="0">
                <a:ln>
                  <a:solidFill>
                    <a:schemeClr val="tx1"/>
                  </a:solidFill>
                </a:ln>
                <a:solidFill>
                  <a:schemeClr val="tx2"/>
                </a:solidFill>
                <a:effectLst>
                  <a:glow rad="63500">
                    <a:schemeClr val="bg1"/>
                  </a:glow>
                </a:effectLst>
              </a:rPr>
              <a:t>The sealed scroll v.1-4</a:t>
            </a:r>
          </a:p>
          <a:p>
            <a:pPr marL="354013" indent="-354013">
              <a:buAutoNum type="arabicPeriod"/>
            </a:pPr>
            <a:r>
              <a:rPr lang="en-GB" sz="2400" b="1" dirty="0" smtClean="0">
                <a:ln>
                  <a:solidFill>
                    <a:schemeClr val="tx1"/>
                  </a:solidFill>
                </a:ln>
                <a:solidFill>
                  <a:schemeClr val="tx2"/>
                </a:solidFill>
                <a:effectLst>
                  <a:glow rad="63500">
                    <a:schemeClr val="bg1"/>
                  </a:glow>
                </a:effectLst>
              </a:rPr>
              <a:t>The Lion (v.5)</a:t>
            </a:r>
          </a:p>
          <a:p>
            <a:pPr marL="354013" indent="-354013">
              <a:buAutoNum type="arabicPeriod"/>
            </a:pPr>
            <a:r>
              <a:rPr lang="en-GB" sz="2400" b="1" dirty="0" smtClean="0">
                <a:ln>
                  <a:solidFill>
                    <a:schemeClr val="tx1"/>
                  </a:solidFill>
                </a:ln>
                <a:solidFill>
                  <a:schemeClr val="tx2"/>
                </a:solidFill>
                <a:effectLst>
                  <a:glow rad="63500">
                    <a:schemeClr val="bg1"/>
                  </a:glow>
                </a:effectLst>
              </a:rPr>
              <a:t>The Lamb (v:6-7)</a:t>
            </a:r>
          </a:p>
          <a:p>
            <a:pPr marL="354013" indent="-354013">
              <a:buAutoNum type="arabicPeriod"/>
            </a:pPr>
            <a:r>
              <a:rPr lang="en-GB" sz="3200" b="1" dirty="0" smtClean="0">
                <a:ln>
                  <a:solidFill>
                    <a:schemeClr val="tx1"/>
                  </a:solidFill>
                </a:ln>
                <a:solidFill>
                  <a:schemeClr val="tx2"/>
                </a:solidFill>
                <a:effectLst>
                  <a:glow rad="63500">
                    <a:schemeClr val="bg1"/>
                  </a:glow>
                </a:effectLst>
              </a:rPr>
              <a:t>The worship of the Lamb (v.8-14)</a:t>
            </a:r>
            <a:endParaRPr lang="en-GB" sz="3200" b="1" dirty="0">
              <a:ln>
                <a:solidFill>
                  <a:schemeClr val="tx1"/>
                </a:solidFill>
              </a:ln>
              <a:solidFill>
                <a:schemeClr val="tx2"/>
              </a:solidFill>
              <a:effectLst>
                <a:glow rad="63500">
                  <a:schemeClr val="bg1"/>
                </a:glow>
              </a:effectLst>
            </a:endParaRPr>
          </a:p>
        </p:txBody>
      </p:sp>
      <p:sp>
        <p:nvSpPr>
          <p:cNvPr id="3" name="TextBox 2"/>
          <p:cNvSpPr txBox="1"/>
          <p:nvPr/>
        </p:nvSpPr>
        <p:spPr>
          <a:xfrm>
            <a:off x="323528" y="2780928"/>
            <a:ext cx="8640960" cy="58477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GB" sz="3200" b="1" dirty="0">
                <a:ln>
                  <a:solidFill>
                    <a:schemeClr val="tx1"/>
                  </a:solidFill>
                </a:ln>
                <a:solidFill>
                  <a:srgbClr val="3B941C"/>
                </a:solidFill>
                <a:effectLst>
                  <a:glow rad="38100">
                    <a:schemeClr val="accent3"/>
                  </a:glow>
                </a:effectLst>
              </a:rPr>
              <a:t>Conclusion. What constitutes true worship</a:t>
            </a:r>
            <a:r>
              <a:rPr lang="en-GB" sz="3200" b="1" dirty="0" smtClean="0">
                <a:ln>
                  <a:solidFill>
                    <a:schemeClr val="tx1"/>
                  </a:solidFill>
                </a:ln>
                <a:solidFill>
                  <a:srgbClr val="3B941C"/>
                </a:solidFill>
                <a:effectLst>
                  <a:glow rad="38100">
                    <a:schemeClr val="accent3"/>
                  </a:glow>
                </a:effectLst>
              </a:rPr>
              <a:t>?</a:t>
            </a:r>
            <a:endParaRPr lang="en-GB" dirty="0"/>
          </a:p>
        </p:txBody>
      </p:sp>
      <p:sp>
        <p:nvSpPr>
          <p:cNvPr id="5" name="TextBox 4"/>
          <p:cNvSpPr txBox="1"/>
          <p:nvPr/>
        </p:nvSpPr>
        <p:spPr>
          <a:xfrm>
            <a:off x="354360" y="3374076"/>
            <a:ext cx="8610128" cy="3046988"/>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pPr algn="ctr"/>
            <a:r>
              <a:rPr lang="en-GB" sz="3200" b="1" i="1" smtClean="0">
                <a:ln>
                  <a:solidFill>
                    <a:schemeClr val="tx1"/>
                  </a:solidFill>
                </a:ln>
                <a:solidFill>
                  <a:srgbClr val="FF0000"/>
                </a:solidFill>
                <a:effectLst>
                  <a:glow rad="127000">
                    <a:srgbClr val="FFFF00"/>
                  </a:glow>
                </a:effectLst>
              </a:rPr>
              <a:t>“The </a:t>
            </a:r>
            <a:r>
              <a:rPr lang="en-GB" sz="3200" b="1" i="1" dirty="0" smtClean="0">
                <a:ln>
                  <a:solidFill>
                    <a:schemeClr val="tx1"/>
                  </a:solidFill>
                </a:ln>
                <a:solidFill>
                  <a:srgbClr val="FF0000"/>
                </a:solidFill>
                <a:effectLst>
                  <a:glow rad="127000">
                    <a:srgbClr val="FFFF00"/>
                  </a:glow>
                </a:effectLst>
              </a:rPr>
              <a:t>kingdom of the world has become the kingdom of our Lord Jesus Christ and he will reign for ever </a:t>
            </a:r>
            <a:r>
              <a:rPr lang="en-GB" sz="3200" b="1" i="1" smtClean="0">
                <a:ln>
                  <a:solidFill>
                    <a:schemeClr val="tx1"/>
                  </a:solidFill>
                </a:ln>
                <a:solidFill>
                  <a:srgbClr val="FF0000"/>
                </a:solidFill>
                <a:effectLst>
                  <a:glow rad="127000">
                    <a:srgbClr val="FFFF00"/>
                  </a:glow>
                </a:effectLst>
              </a:rPr>
              <a:t>and ever” </a:t>
            </a:r>
            <a:r>
              <a:rPr lang="en-GB" sz="3200" b="1" dirty="0" smtClean="0">
                <a:ln>
                  <a:solidFill>
                    <a:schemeClr val="tx1"/>
                  </a:solidFill>
                </a:ln>
                <a:solidFill>
                  <a:srgbClr val="FF0000"/>
                </a:solidFill>
                <a:effectLst>
                  <a:glow rad="127000">
                    <a:srgbClr val="FFFF00"/>
                  </a:glow>
                </a:effectLst>
              </a:rPr>
              <a:t>(11:15). </a:t>
            </a:r>
            <a:r>
              <a:rPr lang="en-GB" sz="3200" b="1" i="1" dirty="0" smtClean="0">
                <a:ln>
                  <a:solidFill>
                    <a:schemeClr val="tx1"/>
                  </a:solidFill>
                </a:ln>
                <a:solidFill>
                  <a:srgbClr val="FF0000"/>
                </a:solidFill>
                <a:effectLst>
                  <a:glow rad="127000">
                    <a:srgbClr val="FFFF00"/>
                  </a:glow>
                </a:effectLst>
              </a:rPr>
              <a:t>“It is done!” </a:t>
            </a:r>
            <a:r>
              <a:rPr lang="en-GB" sz="3200" b="1" dirty="0" smtClean="0">
                <a:ln>
                  <a:solidFill>
                    <a:schemeClr val="tx1"/>
                  </a:solidFill>
                </a:ln>
                <a:solidFill>
                  <a:srgbClr val="FF0000"/>
                </a:solidFill>
                <a:effectLst>
                  <a:glow rad="127000">
                    <a:srgbClr val="FFFF00"/>
                  </a:glow>
                </a:effectLst>
              </a:rPr>
              <a:t>“</a:t>
            </a:r>
            <a:r>
              <a:rPr lang="en-GB" sz="3200" b="1" i="1" dirty="0" smtClean="0">
                <a:ln>
                  <a:solidFill>
                    <a:schemeClr val="tx1"/>
                  </a:solidFill>
                </a:ln>
                <a:solidFill>
                  <a:srgbClr val="FF0000"/>
                </a:solidFill>
                <a:effectLst>
                  <a:glow rad="127000">
                    <a:srgbClr val="FFFF00"/>
                  </a:glow>
                </a:effectLst>
              </a:rPr>
              <a:t>Now the dwelling of God is with men , and he will live with them. They will be his people, and God himself will be with them and be their God” </a:t>
            </a:r>
            <a:r>
              <a:rPr lang="en-GB" sz="3200" b="1" dirty="0" smtClean="0">
                <a:ln>
                  <a:solidFill>
                    <a:schemeClr val="tx1"/>
                  </a:solidFill>
                </a:ln>
                <a:solidFill>
                  <a:srgbClr val="FF0000"/>
                </a:solidFill>
                <a:effectLst>
                  <a:glow rad="127000">
                    <a:srgbClr val="FFFF00"/>
                  </a:glow>
                </a:effectLst>
              </a:rPr>
              <a:t>(21:3)</a:t>
            </a:r>
            <a:endParaRPr lang="en-GB" sz="3200" b="1" dirty="0">
              <a:ln>
                <a:solidFill>
                  <a:schemeClr val="tx1"/>
                </a:solidFill>
              </a:ln>
              <a:solidFill>
                <a:srgbClr val="FF0000"/>
              </a:solidFill>
              <a:effectLst>
                <a:glow rad="127000">
                  <a:srgbClr val="FFFF00"/>
                </a:glow>
              </a:effectLst>
            </a:endParaRPr>
          </a:p>
        </p:txBody>
      </p:sp>
    </p:spTree>
    <p:extLst>
      <p:ext uri="{BB962C8B-B14F-4D97-AF65-F5344CB8AC3E}">
        <p14:creationId xmlns:p14="http://schemas.microsoft.com/office/powerpoint/2010/main" val="94592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p:spPr>
      </p:pic>
      <p:sp>
        <p:nvSpPr>
          <p:cNvPr id="4" name="Title 3"/>
          <p:cNvSpPr>
            <a:spLocks noGrp="1"/>
          </p:cNvSpPr>
          <p:nvPr>
            <p:ph type="title"/>
          </p:nvPr>
        </p:nvSpPr>
        <p:spPr>
          <a:xfrm>
            <a:off x="457201" y="260648"/>
            <a:ext cx="8229600" cy="72008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95536" y="1700808"/>
            <a:ext cx="8424936" cy="646331"/>
          </a:xfrm>
          <a:prstGeom prst="rect">
            <a:avLst/>
          </a:prstGeom>
          <a:noFill/>
        </p:spPr>
        <p:txBody>
          <a:bodyPr wrap="square" rtlCol="0">
            <a:spAutoFit/>
          </a:bodyPr>
          <a:lstStyle/>
          <a:p>
            <a:pPr algn="ctr"/>
            <a:r>
              <a:rPr lang="en-GB" sz="3600" b="1" dirty="0" smtClean="0">
                <a:ln>
                  <a:solidFill>
                    <a:schemeClr val="accent1"/>
                  </a:solidFill>
                </a:ln>
                <a:solidFill>
                  <a:srgbClr val="002060"/>
                </a:solidFill>
                <a:effectLst>
                  <a:glow rad="63500">
                    <a:schemeClr val="accent6">
                      <a:lumMod val="40000"/>
                      <a:lumOff val="60000"/>
                    </a:schemeClr>
                  </a:glow>
                </a:effectLst>
              </a:rPr>
              <a:t>Darby’s “Rediscovered Truths”</a:t>
            </a:r>
            <a:endParaRPr lang="en-GB" sz="3600" b="1" dirty="0">
              <a:ln>
                <a:solidFill>
                  <a:schemeClr val="accent1"/>
                </a:solidFill>
              </a:ln>
              <a:solidFill>
                <a:srgbClr val="002060"/>
              </a:solidFill>
              <a:effectLst>
                <a:glow rad="63500">
                  <a:schemeClr val="accent6">
                    <a:lumMod val="40000"/>
                    <a:lumOff val="60000"/>
                  </a:schemeClr>
                </a:glo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299" y="2671762"/>
            <a:ext cx="5536013" cy="2776738"/>
          </a:xfrm>
          <a:prstGeom prst="rect">
            <a:avLst/>
          </a:prstGeom>
        </p:spPr>
      </p:pic>
    </p:spTree>
    <p:extLst>
      <p:ext uri="{BB962C8B-B14F-4D97-AF65-F5344CB8AC3E}">
        <p14:creationId xmlns:p14="http://schemas.microsoft.com/office/powerpoint/2010/main" val="2488533203"/>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0" y="0"/>
            <a:ext cx="9144000" cy="6866866"/>
          </a:xfrm>
          <a:prstGeom prst="rect">
            <a:avLst/>
          </a:prstGeom>
          <a:blipFill>
            <a:blip r:embed="rId4"/>
            <a:tile tx="0" ty="0" sx="100000" sy="100000" flip="none" algn="tl"/>
          </a:blipFill>
        </p:spPr>
      </p:pic>
      <p:sp>
        <p:nvSpPr>
          <p:cNvPr id="4" name="Title 3"/>
          <p:cNvSpPr>
            <a:spLocks noGrp="1"/>
          </p:cNvSpPr>
          <p:nvPr>
            <p:ph type="title"/>
          </p:nvPr>
        </p:nvSpPr>
        <p:spPr>
          <a:xfrm>
            <a:off x="459837" y="281633"/>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435280" cy="861774"/>
          </a:xfrm>
          <a:prstGeom prst="rect">
            <a:avLst/>
          </a:prstGeom>
          <a:noFill/>
        </p:spPr>
        <p:txBody>
          <a:bodyPr wrap="square" rtlCol="0">
            <a:spAutoFit/>
          </a:bodyPr>
          <a:lstStyle/>
          <a:p>
            <a:r>
              <a:rPr lang="fr-FR" sz="3200" b="1" dirty="0">
                <a:ln>
                  <a:solidFill>
                    <a:schemeClr val="tx1"/>
                  </a:solidFill>
                </a:ln>
                <a:solidFill>
                  <a:schemeClr val="tx2"/>
                </a:solidFill>
                <a:effectLst>
                  <a:glow rad="63500">
                    <a:schemeClr val="bg1"/>
                  </a:glow>
                </a:effectLst>
              </a:rPr>
              <a:t>1. </a:t>
            </a:r>
            <a:r>
              <a:rPr lang="en-GB" sz="3200" b="1" dirty="0" smtClean="0">
                <a:ln>
                  <a:solidFill>
                    <a:schemeClr val="tx1"/>
                  </a:solidFill>
                </a:ln>
                <a:solidFill>
                  <a:schemeClr val="tx2"/>
                </a:solidFill>
                <a:effectLst>
                  <a:glow rad="63500">
                    <a:schemeClr val="bg1"/>
                  </a:glow>
                </a:effectLst>
              </a:rPr>
              <a:t>The sealed scroll v.1-4</a:t>
            </a:r>
          </a:p>
          <a:p>
            <a:endParaRPr lang="en-GB" dirty="0"/>
          </a:p>
        </p:txBody>
      </p:sp>
      <p:sp>
        <p:nvSpPr>
          <p:cNvPr id="3" name="TextBox 2"/>
          <p:cNvSpPr txBox="1"/>
          <p:nvPr/>
        </p:nvSpPr>
        <p:spPr>
          <a:xfrm>
            <a:off x="971600" y="1700808"/>
            <a:ext cx="7715200" cy="39703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2800" b="1" i="1" dirty="0">
                <a:ln>
                  <a:solidFill>
                    <a:schemeClr val="tx1"/>
                  </a:solidFill>
                </a:ln>
                <a:solidFill>
                  <a:srgbClr val="FF0000"/>
                </a:solidFill>
                <a:effectLst>
                  <a:glow rad="38100">
                    <a:srgbClr val="FFFF00"/>
                  </a:glow>
                </a:effectLst>
              </a:rPr>
              <a:t>Then I saw in the right hand of him who sat on the throne a scroll with writing on both sides and sealed with seven seals. And I saw a mighty angel proclaiming in a loud voice, ‘Who is worthy to break the seals and open the scroll?’ But no one in heaven or on earth or under the earth could open the scroll or even look inside it. I wept and wept because no one was found who was worthy to open the scroll or look inside. </a:t>
            </a:r>
            <a:endParaRPr lang="en-GB" sz="2800" dirty="0">
              <a:ln>
                <a:solidFill>
                  <a:schemeClr val="tx1"/>
                </a:solidFill>
              </a:ln>
              <a:effectLst>
                <a:glow rad="38100">
                  <a:srgbClr val="FFFF00"/>
                </a:glow>
              </a:effectLst>
            </a:endParaRPr>
          </a:p>
        </p:txBody>
      </p:sp>
    </p:spTree>
    <p:extLst>
      <p:ext uri="{BB962C8B-B14F-4D97-AF65-F5344CB8AC3E}">
        <p14:creationId xmlns:p14="http://schemas.microsoft.com/office/powerpoint/2010/main" val="2858654985"/>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435280" cy="861774"/>
          </a:xfrm>
          <a:prstGeom prst="rect">
            <a:avLst/>
          </a:prstGeom>
          <a:noFill/>
        </p:spPr>
        <p:txBody>
          <a:bodyPr wrap="square" rtlCol="0">
            <a:spAutoFit/>
          </a:bodyPr>
          <a:lstStyle/>
          <a:p>
            <a:r>
              <a:rPr lang="fr-FR" sz="3200" b="1" dirty="0">
                <a:ln>
                  <a:solidFill>
                    <a:schemeClr val="tx1"/>
                  </a:solidFill>
                </a:ln>
                <a:solidFill>
                  <a:schemeClr val="tx2"/>
                </a:solidFill>
                <a:effectLst>
                  <a:glow rad="63500">
                    <a:schemeClr val="bg1"/>
                  </a:glow>
                </a:effectLst>
              </a:rPr>
              <a:t>1. The </a:t>
            </a:r>
            <a:r>
              <a:rPr lang="fr-FR" sz="3200" b="1" dirty="0" err="1">
                <a:ln>
                  <a:solidFill>
                    <a:schemeClr val="tx1"/>
                  </a:solidFill>
                </a:ln>
                <a:solidFill>
                  <a:schemeClr val="tx2"/>
                </a:solidFill>
                <a:effectLst>
                  <a:glow rad="63500">
                    <a:schemeClr val="bg1"/>
                  </a:glow>
                </a:effectLst>
              </a:rPr>
              <a:t>sealed</a:t>
            </a:r>
            <a:r>
              <a:rPr lang="fr-FR" sz="3200" b="1" dirty="0">
                <a:ln>
                  <a:solidFill>
                    <a:schemeClr val="tx1"/>
                  </a:solidFill>
                </a:ln>
                <a:solidFill>
                  <a:schemeClr val="tx2"/>
                </a:solidFill>
                <a:effectLst>
                  <a:glow rad="63500">
                    <a:schemeClr val="bg1"/>
                  </a:glow>
                </a:effectLst>
              </a:rPr>
              <a:t> scroll v.1-4</a:t>
            </a:r>
          </a:p>
          <a:p>
            <a:endParaRPr lang="en-GB" dirty="0"/>
          </a:p>
        </p:txBody>
      </p:sp>
      <p:sp>
        <p:nvSpPr>
          <p:cNvPr id="6" name="Rounded Rectangular Callout 5"/>
          <p:cNvSpPr/>
          <p:nvPr/>
        </p:nvSpPr>
        <p:spPr>
          <a:xfrm>
            <a:off x="971600" y="1628800"/>
            <a:ext cx="7715200" cy="3888432"/>
          </a:xfrm>
          <a:prstGeom prst="wedgeRoundRectCallout">
            <a:avLst>
              <a:gd name="adj1" fmla="val 3717"/>
              <a:gd name="adj2" fmla="val -58919"/>
              <a:gd name="adj3" fmla="val 16667"/>
            </a:avLst>
          </a:prstGeom>
          <a:solidFill>
            <a:schemeClr val="bg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115616" y="1842502"/>
            <a:ext cx="7344816" cy="3539430"/>
          </a:xfrm>
          <a:prstGeom prst="rect">
            <a:avLst/>
          </a:prstGeom>
          <a:noFill/>
          <a:ln>
            <a:noFill/>
          </a:ln>
        </p:spPr>
        <p:txBody>
          <a:bodyPr wrap="square" rtlCol="0">
            <a:spAutoFit/>
          </a:bodyPr>
          <a:lstStyle/>
          <a:p>
            <a:r>
              <a:rPr lang="en-GB" sz="2800" i="1" dirty="0">
                <a:ln>
                  <a:solidFill>
                    <a:schemeClr val="accent1">
                      <a:shade val="50000"/>
                    </a:schemeClr>
                  </a:solidFill>
                </a:ln>
                <a:solidFill>
                  <a:srgbClr val="FF0000"/>
                </a:solidFill>
                <a:effectLst>
                  <a:glow rad="63500">
                    <a:srgbClr val="FFFF00"/>
                  </a:glow>
                </a:effectLst>
              </a:rPr>
              <a:t>‘Take a scroll and write on it all the words I have spoken to you concerning Israel, Judah and all the other nations from the time I began speaking to you in the reign of Josiah till now. Perhaps when the people of Judah hear about every disaster I plan to inflict on them, they will each turn from their wicked ways; then I will forgive their wickedness and their sin.’</a:t>
            </a:r>
            <a:r>
              <a:rPr lang="en-GB" sz="2800" dirty="0">
                <a:ln>
                  <a:solidFill>
                    <a:schemeClr val="accent1">
                      <a:shade val="50000"/>
                    </a:schemeClr>
                  </a:solidFill>
                </a:ln>
                <a:solidFill>
                  <a:srgbClr val="FF0000"/>
                </a:solidFill>
                <a:effectLst>
                  <a:glow rad="63500">
                    <a:srgbClr val="FFFF00"/>
                  </a:glow>
                </a:effectLst>
              </a:rPr>
              <a:t> </a:t>
            </a:r>
            <a:r>
              <a:rPr lang="en-GB" sz="2800" dirty="0" smtClean="0">
                <a:ln>
                  <a:solidFill>
                    <a:schemeClr val="accent1">
                      <a:shade val="50000"/>
                    </a:schemeClr>
                  </a:solidFill>
                </a:ln>
                <a:solidFill>
                  <a:srgbClr val="FF0000"/>
                </a:solidFill>
                <a:effectLst>
                  <a:glow rad="63500">
                    <a:srgbClr val="FFFF00"/>
                  </a:glow>
                </a:effectLst>
              </a:rPr>
              <a:t> Jeremiah 36:2-3</a:t>
            </a:r>
            <a:endParaRPr lang="en-GB" sz="2800" dirty="0">
              <a:ln>
                <a:solidFill>
                  <a:schemeClr val="accent1">
                    <a:shade val="50000"/>
                  </a:schemeClr>
                </a:solidFill>
              </a:ln>
              <a:solidFill>
                <a:srgbClr val="FF0000"/>
              </a:solidFill>
              <a:effectLst>
                <a:glow rad="63500">
                  <a:srgbClr val="FFFF00"/>
                </a:glow>
              </a:effectLst>
            </a:endParaRPr>
          </a:p>
        </p:txBody>
      </p:sp>
    </p:spTree>
    <p:extLst>
      <p:ext uri="{BB962C8B-B14F-4D97-AF65-F5344CB8AC3E}">
        <p14:creationId xmlns:p14="http://schemas.microsoft.com/office/powerpoint/2010/main" val="4144452816"/>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435280" cy="861774"/>
          </a:xfrm>
          <a:prstGeom prst="rect">
            <a:avLst/>
          </a:prstGeom>
          <a:noFill/>
        </p:spPr>
        <p:txBody>
          <a:bodyPr wrap="square" rtlCol="0">
            <a:spAutoFit/>
          </a:bodyPr>
          <a:lstStyle/>
          <a:p>
            <a:r>
              <a:rPr lang="fr-FR" sz="3200" b="1" dirty="0">
                <a:ln>
                  <a:solidFill>
                    <a:schemeClr val="tx1"/>
                  </a:solidFill>
                </a:ln>
                <a:solidFill>
                  <a:schemeClr val="tx2"/>
                </a:solidFill>
                <a:effectLst>
                  <a:glow rad="63500">
                    <a:schemeClr val="bg1"/>
                  </a:glow>
                </a:effectLst>
              </a:rPr>
              <a:t>1. The </a:t>
            </a:r>
            <a:r>
              <a:rPr lang="fr-FR" sz="3200" b="1" dirty="0" err="1">
                <a:ln>
                  <a:solidFill>
                    <a:schemeClr val="tx1"/>
                  </a:solidFill>
                </a:ln>
                <a:solidFill>
                  <a:schemeClr val="tx2"/>
                </a:solidFill>
                <a:effectLst>
                  <a:glow rad="63500">
                    <a:schemeClr val="bg1"/>
                  </a:glow>
                </a:effectLst>
              </a:rPr>
              <a:t>sealed</a:t>
            </a:r>
            <a:r>
              <a:rPr lang="fr-FR" sz="3200" b="1" dirty="0">
                <a:ln>
                  <a:solidFill>
                    <a:schemeClr val="tx1"/>
                  </a:solidFill>
                </a:ln>
                <a:solidFill>
                  <a:schemeClr val="tx2"/>
                </a:solidFill>
                <a:effectLst>
                  <a:glow rad="63500">
                    <a:schemeClr val="bg1"/>
                  </a:glow>
                </a:effectLst>
              </a:rPr>
              <a:t> scroll v.1-4</a:t>
            </a:r>
          </a:p>
          <a:p>
            <a:endParaRPr lang="en-GB" dirty="0"/>
          </a:p>
        </p:txBody>
      </p:sp>
      <p:sp>
        <p:nvSpPr>
          <p:cNvPr id="6" name="Rounded Rectangular Callout 5"/>
          <p:cNvSpPr/>
          <p:nvPr/>
        </p:nvSpPr>
        <p:spPr>
          <a:xfrm>
            <a:off x="971600" y="1628800"/>
            <a:ext cx="7715200" cy="2160240"/>
          </a:xfrm>
          <a:prstGeom prst="wedgeRoundRectCallout">
            <a:avLst>
              <a:gd name="adj1" fmla="val 3717"/>
              <a:gd name="adj2" fmla="val -58919"/>
              <a:gd name="adj3" fmla="val 16667"/>
            </a:avLst>
          </a:prstGeom>
          <a:solidFill>
            <a:schemeClr val="bg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115616" y="1842502"/>
            <a:ext cx="7344816" cy="1815882"/>
          </a:xfrm>
          <a:prstGeom prst="rect">
            <a:avLst/>
          </a:prstGeom>
          <a:noFill/>
          <a:ln>
            <a:noFill/>
          </a:ln>
        </p:spPr>
        <p:txBody>
          <a:bodyPr wrap="square" rtlCol="0">
            <a:spAutoFit/>
          </a:bodyPr>
          <a:lstStyle/>
          <a:p>
            <a:r>
              <a:rPr lang="en-GB" sz="2800" i="1" dirty="0">
                <a:ln>
                  <a:solidFill>
                    <a:schemeClr val="accent1">
                      <a:shade val="50000"/>
                    </a:schemeClr>
                  </a:solidFill>
                </a:ln>
                <a:solidFill>
                  <a:srgbClr val="FF0000"/>
                </a:solidFill>
                <a:effectLst>
                  <a:glow rad="63500">
                    <a:srgbClr val="FFFF00"/>
                  </a:glow>
                </a:effectLst>
              </a:rPr>
              <a:t>Then I looked, and I saw a hand stretched out to me. In it was a scroll,</a:t>
            </a:r>
            <a:r>
              <a:rPr lang="en-GB" sz="2800" i="1" baseline="30000" dirty="0">
                <a:ln>
                  <a:solidFill>
                    <a:schemeClr val="accent1">
                      <a:shade val="50000"/>
                    </a:schemeClr>
                  </a:solidFill>
                </a:ln>
                <a:solidFill>
                  <a:srgbClr val="FF0000"/>
                </a:solidFill>
                <a:effectLst>
                  <a:glow rad="63500">
                    <a:srgbClr val="FFFF00"/>
                  </a:glow>
                </a:effectLst>
              </a:rPr>
              <a:t> </a:t>
            </a:r>
            <a:r>
              <a:rPr lang="en-GB" sz="2800" i="1" dirty="0">
                <a:ln>
                  <a:solidFill>
                    <a:schemeClr val="accent1">
                      <a:shade val="50000"/>
                    </a:schemeClr>
                  </a:solidFill>
                </a:ln>
                <a:solidFill>
                  <a:srgbClr val="FF0000"/>
                </a:solidFill>
                <a:effectLst>
                  <a:glow rad="63500">
                    <a:srgbClr val="FFFF00"/>
                  </a:glow>
                </a:effectLst>
              </a:rPr>
              <a:t>which he unrolled before me. On both sides of it were written words of lament and mourning and woe </a:t>
            </a:r>
            <a:r>
              <a:rPr lang="en-GB" sz="2800" dirty="0">
                <a:ln>
                  <a:solidFill>
                    <a:schemeClr val="accent1">
                      <a:shade val="50000"/>
                    </a:schemeClr>
                  </a:solidFill>
                </a:ln>
                <a:solidFill>
                  <a:srgbClr val="FF0000"/>
                </a:solidFill>
                <a:effectLst>
                  <a:glow rad="63500">
                    <a:srgbClr val="FFFF00"/>
                  </a:glow>
                </a:effectLst>
              </a:rPr>
              <a:t>(Ezekiel 2:9-10). </a:t>
            </a:r>
          </a:p>
        </p:txBody>
      </p:sp>
    </p:spTree>
    <p:extLst>
      <p:ext uri="{BB962C8B-B14F-4D97-AF65-F5344CB8AC3E}">
        <p14:creationId xmlns:p14="http://schemas.microsoft.com/office/powerpoint/2010/main" val="3596881611"/>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508105"/>
          </a:xfrm>
          <a:prstGeom prst="rect">
            <a:avLst/>
          </a:prstGeom>
          <a:noFill/>
        </p:spPr>
        <p:txBody>
          <a:bodyPr wrap="square" rtlCol="0">
            <a:spAutoFit/>
          </a:bodyPr>
          <a:lstStyle/>
          <a:p>
            <a:pPr marL="354013" indent="-354013">
              <a:buAutoNum type="arabicPeriod"/>
            </a:pPr>
            <a:r>
              <a:rPr lang="en-GB" sz="3200" b="1" dirty="0" smtClean="0">
                <a:ln>
                  <a:solidFill>
                    <a:schemeClr val="tx1"/>
                  </a:solidFill>
                </a:ln>
                <a:solidFill>
                  <a:schemeClr val="tx2"/>
                </a:solidFill>
                <a:effectLst>
                  <a:glow rad="63500">
                    <a:schemeClr val="bg1"/>
                  </a:glow>
                </a:effectLst>
              </a:rPr>
              <a:t> The sealed scroll v.1-4</a:t>
            </a:r>
          </a:p>
          <a:p>
            <a:pPr marL="914400" lvl="1" indent="-457200">
              <a:buFont typeface="Wingdings" panose="05000000000000000000" pitchFamily="2" charset="2"/>
              <a:buChar char="Ø"/>
            </a:pPr>
            <a:r>
              <a:rPr lang="en-GB" sz="2800" b="1" i="1" dirty="0" smtClean="0">
                <a:ln>
                  <a:solidFill>
                    <a:schemeClr val="tx1"/>
                  </a:solidFill>
                </a:ln>
                <a:solidFill>
                  <a:srgbClr val="FF0000"/>
                </a:solidFill>
                <a:effectLst>
                  <a:glow rad="38100">
                    <a:srgbClr val="FFFF00"/>
                  </a:glow>
                </a:effectLst>
              </a:rPr>
              <a:t>Who is worthy to break seals and open the scroll?</a:t>
            </a:r>
          </a:p>
          <a:p>
            <a:pPr lvl="1"/>
            <a:r>
              <a:rPr lang="en-GB" sz="2800" b="1" i="1" dirty="0">
                <a:ln>
                  <a:solidFill>
                    <a:schemeClr val="tx1"/>
                  </a:solidFill>
                </a:ln>
                <a:solidFill>
                  <a:srgbClr val="FF0000"/>
                </a:solidFill>
                <a:effectLst>
                  <a:glow rad="38100">
                    <a:srgbClr val="FFFF00"/>
                  </a:glow>
                </a:effectLst>
              </a:rPr>
              <a:t>	</a:t>
            </a:r>
            <a:r>
              <a:rPr lang="en-GB" sz="3200" b="1" dirty="0">
                <a:ln>
                  <a:solidFill>
                    <a:schemeClr val="tx1"/>
                  </a:solidFill>
                </a:ln>
                <a:solidFill>
                  <a:srgbClr val="002060"/>
                </a:solidFill>
                <a:effectLst>
                  <a:glow rad="38100">
                    <a:schemeClr val="bg1"/>
                  </a:glow>
                </a:effectLst>
              </a:rPr>
              <a:t>N</a:t>
            </a:r>
            <a:r>
              <a:rPr lang="en-GB" sz="3200" b="1" dirty="0" smtClean="0">
                <a:ln>
                  <a:solidFill>
                    <a:schemeClr val="tx1"/>
                  </a:solidFill>
                </a:ln>
                <a:solidFill>
                  <a:srgbClr val="002060"/>
                </a:solidFill>
                <a:effectLst>
                  <a:glow rad="38100">
                    <a:schemeClr val="bg1"/>
                  </a:glow>
                </a:effectLst>
              </a:rPr>
              <a:t>o-one – not even an angel!</a:t>
            </a:r>
            <a:endParaRPr lang="en-GB" dirty="0"/>
          </a:p>
        </p:txBody>
      </p:sp>
      <p:sp>
        <p:nvSpPr>
          <p:cNvPr id="3" name="TextBox 2"/>
          <p:cNvSpPr txBox="1"/>
          <p:nvPr/>
        </p:nvSpPr>
        <p:spPr>
          <a:xfrm>
            <a:off x="323528" y="2636912"/>
            <a:ext cx="8640960" cy="34163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2400" b="1" baseline="30000" dirty="0"/>
              <a:t> </a:t>
            </a:r>
            <a:r>
              <a:rPr lang="en-GB" sz="2400" i="1" dirty="0">
                <a:ln>
                  <a:solidFill>
                    <a:schemeClr val="tx1"/>
                  </a:solidFill>
                </a:ln>
                <a:solidFill>
                  <a:srgbClr val="FF0000"/>
                </a:solidFill>
                <a:effectLst>
                  <a:glow rad="50800">
                    <a:srgbClr val="FFFF00"/>
                  </a:glow>
                </a:effectLst>
              </a:rPr>
              <a:t>Concerning this salvation, the prophets, who spoke of the grace that was to come to you, searched </a:t>
            </a:r>
            <a:r>
              <a:rPr lang="en-GB" sz="2400" i="1" dirty="0" smtClean="0">
                <a:ln>
                  <a:solidFill>
                    <a:schemeClr val="tx1"/>
                  </a:solidFill>
                </a:ln>
                <a:solidFill>
                  <a:srgbClr val="FF0000"/>
                </a:solidFill>
                <a:effectLst>
                  <a:glow rad="50800">
                    <a:srgbClr val="FFFF00"/>
                  </a:glow>
                </a:effectLst>
              </a:rPr>
              <a:t>intently…trying </a:t>
            </a:r>
            <a:r>
              <a:rPr lang="en-GB" sz="2400" i="1" dirty="0">
                <a:ln>
                  <a:solidFill>
                    <a:schemeClr val="tx1"/>
                  </a:solidFill>
                </a:ln>
                <a:solidFill>
                  <a:srgbClr val="FF0000"/>
                </a:solidFill>
                <a:effectLst>
                  <a:glow rad="50800">
                    <a:srgbClr val="FFFF00"/>
                  </a:glow>
                </a:effectLst>
              </a:rPr>
              <a:t>to find out the time and circumstances to which the Spirit of Christ in them was pointing when he predicted the sufferings of the Messiah and the glories that would follow. </a:t>
            </a:r>
            <a:r>
              <a:rPr lang="en-GB" sz="2400" b="1" i="1" baseline="30000" dirty="0">
                <a:ln>
                  <a:solidFill>
                    <a:schemeClr val="tx1"/>
                  </a:solidFill>
                </a:ln>
                <a:solidFill>
                  <a:srgbClr val="FF0000"/>
                </a:solidFill>
                <a:effectLst>
                  <a:glow rad="50800">
                    <a:srgbClr val="FFFF00"/>
                  </a:glow>
                </a:effectLst>
              </a:rPr>
              <a:t> </a:t>
            </a:r>
            <a:r>
              <a:rPr lang="en-GB" sz="2400" b="1" i="1" dirty="0">
                <a:ln>
                  <a:solidFill>
                    <a:schemeClr val="tx1"/>
                  </a:solidFill>
                </a:ln>
                <a:solidFill>
                  <a:srgbClr val="FF0000"/>
                </a:solidFill>
                <a:effectLst>
                  <a:glow rad="50800">
                    <a:srgbClr val="FFFF00"/>
                  </a:glow>
                </a:effectLst>
              </a:rPr>
              <a:t>It was revealed to them that they were not serving themselves but you</a:t>
            </a:r>
            <a:r>
              <a:rPr lang="en-GB" sz="2400" i="1" dirty="0">
                <a:ln>
                  <a:solidFill>
                    <a:schemeClr val="tx1"/>
                  </a:solidFill>
                </a:ln>
                <a:solidFill>
                  <a:srgbClr val="FF0000"/>
                </a:solidFill>
                <a:effectLst>
                  <a:glow rad="50800">
                    <a:srgbClr val="FFFF00"/>
                  </a:glow>
                </a:effectLst>
              </a:rPr>
              <a:t>, when they spoke of the things that have now been told you by those who have preached the gospel to you by the Holy Spirit sent from heaven. </a:t>
            </a:r>
            <a:r>
              <a:rPr lang="en-GB" sz="2400" b="1" i="1" dirty="0">
                <a:ln>
                  <a:solidFill>
                    <a:schemeClr val="tx1"/>
                  </a:solidFill>
                </a:ln>
                <a:solidFill>
                  <a:srgbClr val="FF0000"/>
                </a:solidFill>
                <a:effectLst>
                  <a:glow rad="50800">
                    <a:srgbClr val="FFFF00"/>
                  </a:glow>
                </a:effectLst>
              </a:rPr>
              <a:t>Even angels long to look into these things</a:t>
            </a:r>
            <a:r>
              <a:rPr lang="en-GB" sz="2400" b="1" i="1" dirty="0" smtClean="0">
                <a:ln>
                  <a:solidFill>
                    <a:schemeClr val="tx1"/>
                  </a:solidFill>
                </a:ln>
                <a:solidFill>
                  <a:srgbClr val="FF0000"/>
                </a:solidFill>
                <a:effectLst>
                  <a:glow rad="50800">
                    <a:srgbClr val="FFFF00"/>
                  </a:glow>
                </a:effectLst>
              </a:rPr>
              <a:t>. </a:t>
            </a:r>
            <a:r>
              <a:rPr lang="en-GB" sz="2400" dirty="0" smtClean="0">
                <a:ln>
                  <a:solidFill>
                    <a:schemeClr val="tx1"/>
                  </a:solidFill>
                </a:ln>
                <a:solidFill>
                  <a:srgbClr val="FF0000"/>
                </a:solidFill>
                <a:effectLst>
                  <a:glow rad="50800">
                    <a:srgbClr val="FFFF00"/>
                  </a:glow>
                </a:effectLst>
              </a:rPr>
              <a:t>1 Peter 1:10-12</a:t>
            </a:r>
            <a:endParaRPr lang="en-GB" sz="2400" i="1" dirty="0">
              <a:ln>
                <a:solidFill>
                  <a:schemeClr val="tx1"/>
                </a:solidFill>
              </a:ln>
              <a:solidFill>
                <a:srgbClr val="FF0000"/>
              </a:solidFill>
              <a:effectLst>
                <a:glow rad="50800">
                  <a:srgbClr val="FFFF00"/>
                </a:glow>
              </a:effectLst>
            </a:endParaRPr>
          </a:p>
        </p:txBody>
      </p:sp>
    </p:spTree>
    <p:extLst>
      <p:ext uri="{BB962C8B-B14F-4D97-AF65-F5344CB8AC3E}">
        <p14:creationId xmlns:p14="http://schemas.microsoft.com/office/powerpoint/2010/main" val="475104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aturation sat="99000"/>
                    </a14:imgEffect>
                  </a14:imgLayer>
                </a14:imgProps>
              </a:ext>
              <a:ext uri="{28A0092B-C50C-407E-A947-70E740481C1C}">
                <a14:useLocalDpi xmlns:a14="http://schemas.microsoft.com/office/drawing/2010/main" val="0"/>
              </a:ext>
            </a:extLst>
          </a:blip>
          <a:stretch>
            <a:fillRect/>
          </a:stretch>
        </p:blipFill>
        <p:spPr>
          <a:xfrm>
            <a:off x="1" y="1"/>
            <a:ext cx="9144000" cy="6866866"/>
          </a:xfrm>
          <a:prstGeom prst="rect">
            <a:avLst/>
          </a:prstGeom>
          <a:blipFill>
            <a:blip r:embed="rId4"/>
            <a:tile tx="0" ty="0" sx="100000" sy="100000" flip="none" algn="tl"/>
          </a:blipFill>
        </p:spPr>
      </p:pic>
      <p:sp>
        <p:nvSpPr>
          <p:cNvPr id="4" name="Title 3"/>
          <p:cNvSpPr>
            <a:spLocks noGrp="1"/>
          </p:cNvSpPr>
          <p:nvPr>
            <p:ph type="title"/>
          </p:nvPr>
        </p:nvSpPr>
        <p:spPr>
          <a:xfrm>
            <a:off x="457200" y="274638"/>
            <a:ext cx="8229600" cy="706090"/>
          </a:xfrm>
        </p:spPr>
        <p:txBody>
          <a:bodyPr>
            <a:normAutofit/>
            <a:scene3d>
              <a:camera prst="orthographicFront"/>
              <a:lightRig rig="threePt" dir="t"/>
            </a:scene3d>
            <a:sp3d extrusionH="57150">
              <a:extrusionClr>
                <a:schemeClr val="tx1"/>
              </a:extrusionClr>
            </a:sp3d>
          </a:bodyPr>
          <a:lstStyle/>
          <a:p>
            <a:r>
              <a:rPr lang="en-GB" sz="2800" b="1" dirty="0" smtClean="0">
                <a:ln>
                  <a:solidFill>
                    <a:schemeClr val="tx1"/>
                  </a:solidFill>
                </a:ln>
                <a:solidFill>
                  <a:srgbClr val="FF0000"/>
                </a:solidFill>
                <a:effectLst>
                  <a:glow rad="63500">
                    <a:srgbClr val="FFFF00"/>
                  </a:glow>
                  <a:innerShdw blurRad="63500" dist="50800" dir="10800000">
                    <a:prstClr val="black">
                      <a:alpha val="50000"/>
                    </a:prstClr>
                  </a:innerShdw>
                </a:effectLst>
              </a:rPr>
              <a:t>Worthy is the Lamb (Rev 5)</a:t>
            </a:r>
            <a:endParaRPr lang="en-GB" sz="2800" b="1" dirty="0">
              <a:ln>
                <a:solidFill>
                  <a:schemeClr val="tx1"/>
                </a:solidFill>
              </a:ln>
              <a:solidFill>
                <a:srgbClr val="FF0000"/>
              </a:solidFill>
              <a:effectLst>
                <a:glow rad="63500">
                  <a:srgbClr val="FFFF00"/>
                </a:glow>
                <a:innerShdw blurRad="63500" dist="50800" dir="10800000">
                  <a:prstClr val="black">
                    <a:alpha val="50000"/>
                  </a:prstClr>
                </a:innerShdw>
              </a:effectLst>
            </a:endParaRPr>
          </a:p>
        </p:txBody>
      </p:sp>
      <p:sp>
        <p:nvSpPr>
          <p:cNvPr id="2" name="TextBox 1"/>
          <p:cNvSpPr txBox="1"/>
          <p:nvPr/>
        </p:nvSpPr>
        <p:spPr>
          <a:xfrm>
            <a:off x="354360" y="980728"/>
            <a:ext cx="8610128" cy="1077218"/>
          </a:xfrm>
          <a:prstGeom prst="rect">
            <a:avLst/>
          </a:prstGeom>
          <a:noFill/>
        </p:spPr>
        <p:txBody>
          <a:bodyPr wrap="square" rtlCol="0">
            <a:spAutoFit/>
          </a:bodyPr>
          <a:lstStyle/>
          <a:p>
            <a:pPr marL="354013" indent="-354013">
              <a:buAutoNum type="arabicPeriod"/>
            </a:pPr>
            <a:r>
              <a:rPr lang="en-GB" sz="3200" b="1" dirty="0" smtClean="0">
                <a:ln>
                  <a:solidFill>
                    <a:schemeClr val="tx1"/>
                  </a:solidFill>
                </a:ln>
                <a:solidFill>
                  <a:schemeClr val="tx2"/>
                </a:solidFill>
                <a:effectLst>
                  <a:glow rad="63500">
                    <a:schemeClr val="bg1"/>
                  </a:glow>
                </a:effectLst>
              </a:rPr>
              <a:t>The sealed scroll v.1-4</a:t>
            </a:r>
          </a:p>
          <a:p>
            <a:pPr marL="971550" lvl="1" indent="-514350">
              <a:buFont typeface="Arial" panose="020B0604020202020204" pitchFamily="34" charset="0"/>
              <a:buChar char="•"/>
            </a:pPr>
            <a:r>
              <a:rPr lang="en-GB" sz="3200" b="1" dirty="0" smtClean="0">
                <a:ln>
                  <a:solidFill>
                    <a:schemeClr val="tx1"/>
                  </a:solidFill>
                </a:ln>
                <a:solidFill>
                  <a:schemeClr val="tx2"/>
                </a:solidFill>
                <a:effectLst>
                  <a:glow rad="63500">
                    <a:schemeClr val="bg1"/>
                  </a:glow>
                </a:effectLst>
              </a:rPr>
              <a:t>John’s tears</a:t>
            </a:r>
          </a:p>
        </p:txBody>
      </p:sp>
      <p:sp>
        <p:nvSpPr>
          <p:cNvPr id="5" name="TextBox 4"/>
          <p:cNvSpPr txBox="1"/>
          <p:nvPr/>
        </p:nvSpPr>
        <p:spPr>
          <a:xfrm>
            <a:off x="1475656" y="2132856"/>
            <a:ext cx="7488832" cy="9541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2800" i="1" dirty="0">
                <a:ln>
                  <a:solidFill>
                    <a:schemeClr val="tx1"/>
                  </a:solidFill>
                </a:ln>
                <a:solidFill>
                  <a:srgbClr val="FF0000"/>
                </a:solidFill>
                <a:effectLst>
                  <a:glow rad="63500">
                    <a:srgbClr val="FFFF00"/>
                  </a:glow>
                </a:effectLst>
              </a:rPr>
              <a:t>I wept and wept because no one was found who was worthy to open the scroll or look inside. </a:t>
            </a:r>
            <a:r>
              <a:rPr lang="en-GB" sz="2800" dirty="0" smtClean="0">
                <a:ln>
                  <a:solidFill>
                    <a:schemeClr val="tx1"/>
                  </a:solidFill>
                </a:ln>
                <a:solidFill>
                  <a:srgbClr val="FF0000"/>
                </a:solidFill>
                <a:effectLst>
                  <a:glow rad="63500">
                    <a:srgbClr val="FFFF00"/>
                  </a:glow>
                </a:effectLst>
              </a:rPr>
              <a:t>(v.4)</a:t>
            </a:r>
            <a:endParaRPr lang="en-GB" sz="2800" dirty="0"/>
          </a:p>
        </p:txBody>
      </p:sp>
    </p:spTree>
    <p:extLst>
      <p:ext uri="{BB962C8B-B14F-4D97-AF65-F5344CB8AC3E}">
        <p14:creationId xmlns:p14="http://schemas.microsoft.com/office/powerpoint/2010/main" val="930373277"/>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1477</TotalTime>
  <Words>1559</Words>
  <Application>Microsoft Office PowerPoint</Application>
  <PresentationFormat>On-screen Show (4:3)</PresentationFormat>
  <Paragraphs>185</Paragraphs>
  <Slides>31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Wingdings</vt:lpstr>
      <vt:lpstr>Office Theme</vt:lpstr>
      <vt:lpstr>Worthy is the Lamb Revelation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lpstr>Worthy is the Lamb (Rev 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Worthy is the Lamb</dc:title>
  <dc:creator>Colin Howells</dc:creator>
  <cp:lastModifiedBy>Colin Howells</cp:lastModifiedBy>
  <cp:revision>97</cp:revision>
  <dcterms:created xsi:type="dcterms:W3CDTF">2011-02-12T13:14:31Z</dcterms:created>
  <dcterms:modified xsi:type="dcterms:W3CDTF">2015-03-21T09:04:01Z</dcterms:modified>
</cp:coreProperties>
</file>